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68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A36B8-7DE8-448B-84FE-5AD2C609AA9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04300F-238A-4E51-8232-EA0508D415A9}">
      <dgm:prSet/>
      <dgm:spPr/>
      <dgm:t>
        <a:bodyPr/>
        <a:lstStyle/>
        <a:p>
          <a:pPr algn="l"/>
          <a:r>
            <a:rPr lang="bg-BG" dirty="0"/>
            <a:t>възможност за опазване на околната среда и по-специално за пречистване на води, повлияни от добивната промишленост;</a:t>
          </a:r>
          <a:endParaRPr lang="en-US" dirty="0"/>
        </a:p>
      </dgm:t>
    </dgm:pt>
    <dgm:pt modelId="{D5C431D7-CF34-4A18-B39A-6AB527299D26}" type="parTrans" cxnId="{95066A84-BB31-4F0D-BD57-CB29C8C44C36}">
      <dgm:prSet/>
      <dgm:spPr/>
      <dgm:t>
        <a:bodyPr/>
        <a:lstStyle/>
        <a:p>
          <a:endParaRPr lang="en-US"/>
        </a:p>
      </dgm:t>
    </dgm:pt>
    <dgm:pt modelId="{8568A86C-A55D-4B0E-B673-0BC64307F468}" type="sibTrans" cxnId="{95066A84-BB31-4F0D-BD57-CB29C8C44C36}">
      <dgm:prSet/>
      <dgm:spPr/>
      <dgm:t>
        <a:bodyPr/>
        <a:lstStyle/>
        <a:p>
          <a:endParaRPr lang="en-US"/>
        </a:p>
      </dgm:t>
    </dgm:pt>
    <dgm:pt modelId="{B62F6764-6000-4A86-A2C1-8178F8DC9738}">
      <dgm:prSet/>
      <dgm:spPr/>
      <dgm:t>
        <a:bodyPr/>
        <a:lstStyle/>
        <a:p>
          <a:pPr algn="l"/>
          <a:r>
            <a:rPr lang="bg-BG" dirty="0"/>
            <a:t>иновативни технологии използващи метаболитната активност на микроорганизмите, за да задействат електрохимични реакции;</a:t>
          </a:r>
          <a:endParaRPr lang="en-US" dirty="0"/>
        </a:p>
      </dgm:t>
    </dgm:pt>
    <dgm:pt modelId="{1A1FA3C3-8255-43E3-AE28-FE905CC0C054}" type="parTrans" cxnId="{34FB65AF-FB68-4B9D-8653-107705AF3113}">
      <dgm:prSet/>
      <dgm:spPr/>
      <dgm:t>
        <a:bodyPr/>
        <a:lstStyle/>
        <a:p>
          <a:endParaRPr lang="en-US"/>
        </a:p>
      </dgm:t>
    </dgm:pt>
    <dgm:pt modelId="{83314DFC-3F37-48DA-A314-FCD494DB915F}" type="sibTrans" cxnId="{34FB65AF-FB68-4B9D-8653-107705AF3113}">
      <dgm:prSet/>
      <dgm:spPr/>
      <dgm:t>
        <a:bodyPr/>
        <a:lstStyle/>
        <a:p>
          <a:endParaRPr lang="en-US"/>
        </a:p>
      </dgm:t>
    </dgm:pt>
    <dgm:pt modelId="{5A6A893F-6D3D-43F8-A286-8DE0D1AC6303}">
      <dgm:prSet/>
      <dgm:spPr/>
      <dgm:t>
        <a:bodyPr/>
        <a:lstStyle/>
        <a:p>
          <a:pPr algn="l"/>
          <a:r>
            <a:rPr lang="bg-BG" dirty="0"/>
            <a:t>за разлика от конвенционалните системи за пречистване, при които образуваните отпадъчни продукти се считат за бреме, БЕС ги превръщат в източник на енергия и ресурси.</a:t>
          </a:r>
          <a:endParaRPr lang="en-US" dirty="0"/>
        </a:p>
      </dgm:t>
    </dgm:pt>
    <dgm:pt modelId="{DF37FE45-4C9E-47AC-A78A-E093172DFF68}" type="parTrans" cxnId="{A4B4D134-30AE-407C-BCDE-85678AF08B07}">
      <dgm:prSet/>
      <dgm:spPr/>
      <dgm:t>
        <a:bodyPr/>
        <a:lstStyle/>
        <a:p>
          <a:endParaRPr lang="en-US"/>
        </a:p>
      </dgm:t>
    </dgm:pt>
    <dgm:pt modelId="{50BB1674-E8FF-4F4C-B22B-84453275A9D9}" type="sibTrans" cxnId="{A4B4D134-30AE-407C-BCDE-85678AF08B07}">
      <dgm:prSet/>
      <dgm:spPr/>
      <dgm:t>
        <a:bodyPr/>
        <a:lstStyle/>
        <a:p>
          <a:endParaRPr lang="en-US"/>
        </a:p>
      </dgm:t>
    </dgm:pt>
    <dgm:pt modelId="{D4B28FFB-8CED-4FB4-9C7A-C70BA2FD697F}" type="pres">
      <dgm:prSet presAssocID="{969A36B8-7DE8-448B-84FE-5AD2C609AA9E}" presName="linear" presStyleCnt="0">
        <dgm:presLayoutVars>
          <dgm:animLvl val="lvl"/>
          <dgm:resizeHandles val="exact"/>
        </dgm:presLayoutVars>
      </dgm:prSet>
      <dgm:spPr/>
    </dgm:pt>
    <dgm:pt modelId="{66BFFF4A-CCB1-43E0-9244-3BF482531C12}" type="pres">
      <dgm:prSet presAssocID="{F604300F-238A-4E51-8232-EA0508D415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B7FBC4-4B36-430E-8670-DCCD8AD26854}" type="pres">
      <dgm:prSet presAssocID="{8568A86C-A55D-4B0E-B673-0BC64307F468}" presName="spacer" presStyleCnt="0"/>
      <dgm:spPr/>
    </dgm:pt>
    <dgm:pt modelId="{41244E1E-3188-4630-8586-147B1471DEDB}" type="pres">
      <dgm:prSet presAssocID="{B62F6764-6000-4A86-A2C1-8178F8DC97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27CB6D-B970-4028-9685-EC66CFA089B1}" type="pres">
      <dgm:prSet presAssocID="{83314DFC-3F37-48DA-A314-FCD494DB915F}" presName="spacer" presStyleCnt="0"/>
      <dgm:spPr/>
    </dgm:pt>
    <dgm:pt modelId="{74A5CCF0-95F8-4818-8EC2-2C7CBE22A095}" type="pres">
      <dgm:prSet presAssocID="{5A6A893F-6D3D-43F8-A286-8DE0D1AC63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B4D134-30AE-407C-BCDE-85678AF08B07}" srcId="{969A36B8-7DE8-448B-84FE-5AD2C609AA9E}" destId="{5A6A893F-6D3D-43F8-A286-8DE0D1AC6303}" srcOrd="2" destOrd="0" parTransId="{DF37FE45-4C9E-47AC-A78A-E093172DFF68}" sibTransId="{50BB1674-E8FF-4F4C-B22B-84453275A9D9}"/>
    <dgm:cxn modelId="{8D23D437-A09D-464E-8D48-A1BFC08D20EC}" type="presOf" srcId="{B62F6764-6000-4A86-A2C1-8178F8DC9738}" destId="{41244E1E-3188-4630-8586-147B1471DEDB}" srcOrd="0" destOrd="0" presId="urn:microsoft.com/office/officeart/2005/8/layout/vList2"/>
    <dgm:cxn modelId="{9C378A75-85A1-4A82-99A7-D83251AE784A}" type="presOf" srcId="{F604300F-238A-4E51-8232-EA0508D415A9}" destId="{66BFFF4A-CCB1-43E0-9244-3BF482531C12}" srcOrd="0" destOrd="0" presId="urn:microsoft.com/office/officeart/2005/8/layout/vList2"/>
    <dgm:cxn modelId="{6F61D15A-4300-4C11-AE5D-7BEC4E4DA78D}" type="presOf" srcId="{969A36B8-7DE8-448B-84FE-5AD2C609AA9E}" destId="{D4B28FFB-8CED-4FB4-9C7A-C70BA2FD697F}" srcOrd="0" destOrd="0" presId="urn:microsoft.com/office/officeart/2005/8/layout/vList2"/>
    <dgm:cxn modelId="{95066A84-BB31-4F0D-BD57-CB29C8C44C36}" srcId="{969A36B8-7DE8-448B-84FE-5AD2C609AA9E}" destId="{F604300F-238A-4E51-8232-EA0508D415A9}" srcOrd="0" destOrd="0" parTransId="{D5C431D7-CF34-4A18-B39A-6AB527299D26}" sibTransId="{8568A86C-A55D-4B0E-B673-0BC64307F468}"/>
    <dgm:cxn modelId="{34FB65AF-FB68-4B9D-8653-107705AF3113}" srcId="{969A36B8-7DE8-448B-84FE-5AD2C609AA9E}" destId="{B62F6764-6000-4A86-A2C1-8178F8DC9738}" srcOrd="1" destOrd="0" parTransId="{1A1FA3C3-8255-43E3-AE28-FE905CC0C054}" sibTransId="{83314DFC-3F37-48DA-A314-FCD494DB915F}"/>
    <dgm:cxn modelId="{52D57DE1-2DAF-45BA-A37B-64B5C54FAE67}" type="presOf" srcId="{5A6A893F-6D3D-43F8-A286-8DE0D1AC6303}" destId="{74A5CCF0-95F8-4818-8EC2-2C7CBE22A095}" srcOrd="0" destOrd="0" presId="urn:microsoft.com/office/officeart/2005/8/layout/vList2"/>
    <dgm:cxn modelId="{B5C3EFF6-4E6A-4D39-9E80-709226EF1F07}" type="presParOf" srcId="{D4B28FFB-8CED-4FB4-9C7A-C70BA2FD697F}" destId="{66BFFF4A-CCB1-43E0-9244-3BF482531C12}" srcOrd="0" destOrd="0" presId="urn:microsoft.com/office/officeart/2005/8/layout/vList2"/>
    <dgm:cxn modelId="{5A684F38-744E-487E-9197-A6A5ED7253B2}" type="presParOf" srcId="{D4B28FFB-8CED-4FB4-9C7A-C70BA2FD697F}" destId="{26B7FBC4-4B36-430E-8670-DCCD8AD26854}" srcOrd="1" destOrd="0" presId="urn:microsoft.com/office/officeart/2005/8/layout/vList2"/>
    <dgm:cxn modelId="{6AF27ACA-B1B3-408D-B128-6E88D303C8D7}" type="presParOf" srcId="{D4B28FFB-8CED-4FB4-9C7A-C70BA2FD697F}" destId="{41244E1E-3188-4630-8586-147B1471DEDB}" srcOrd="2" destOrd="0" presId="urn:microsoft.com/office/officeart/2005/8/layout/vList2"/>
    <dgm:cxn modelId="{A5B1E790-F88C-4CC9-B532-69D844A45C1A}" type="presParOf" srcId="{D4B28FFB-8CED-4FB4-9C7A-C70BA2FD697F}" destId="{5927CB6D-B970-4028-9685-EC66CFA089B1}" srcOrd="3" destOrd="0" presId="urn:microsoft.com/office/officeart/2005/8/layout/vList2"/>
    <dgm:cxn modelId="{997EE6D5-94AC-491E-9877-4EC9CF4A28F3}" type="presParOf" srcId="{D4B28FFB-8CED-4FB4-9C7A-C70BA2FD697F}" destId="{74A5CCF0-95F8-4818-8EC2-2C7CBE22A0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7CDBF-CAC6-4545-ADA8-99C70F61E1F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C79789-F960-456A-862A-5401B790D946}">
      <dgm:prSet custT="1"/>
      <dgm:spPr/>
      <dgm:t>
        <a:bodyPr/>
        <a:lstStyle/>
        <a:p>
          <a:r>
            <a:rPr lang="bg-BG" sz="2000" b="1" dirty="0"/>
            <a:t>Неутрализация</a:t>
          </a:r>
          <a:r>
            <a:rPr lang="bg-BG" sz="2000" dirty="0"/>
            <a:t> за индуциране на утаяването на тежки метали и металоиди под формата на хидроксиди, карбонати или сулфиди;</a:t>
          </a:r>
          <a:endParaRPr lang="en-US" sz="2000" dirty="0"/>
        </a:p>
      </dgm:t>
    </dgm:pt>
    <dgm:pt modelId="{964ACC3C-2B18-4EB9-98AD-554864C4FBE7}" type="parTrans" cxnId="{1B0FE7AB-DA55-4322-8053-99429D82008F}">
      <dgm:prSet/>
      <dgm:spPr/>
      <dgm:t>
        <a:bodyPr/>
        <a:lstStyle/>
        <a:p>
          <a:endParaRPr lang="en-US" sz="2000"/>
        </a:p>
      </dgm:t>
    </dgm:pt>
    <dgm:pt modelId="{942BB09B-9FDF-4201-BE1B-3AC920970A67}" type="sibTrans" cxnId="{1B0FE7AB-DA55-4322-8053-99429D82008F}">
      <dgm:prSet/>
      <dgm:spPr/>
      <dgm:t>
        <a:bodyPr/>
        <a:lstStyle/>
        <a:p>
          <a:endParaRPr lang="en-US" sz="2000"/>
        </a:p>
      </dgm:t>
    </dgm:pt>
    <dgm:pt modelId="{192A7AA5-5CE5-4035-A2F6-0A1A34F9AC6B}">
      <dgm:prSet custT="1"/>
      <dgm:spPr/>
      <dgm:t>
        <a:bodyPr/>
        <a:lstStyle/>
        <a:p>
          <a:r>
            <a:rPr lang="bg-BG" sz="2000" b="1" dirty="0" err="1"/>
            <a:t>Биоремедиация</a:t>
          </a:r>
          <a:r>
            <a:rPr lang="bg-BG" sz="2000" dirty="0"/>
            <a:t>;</a:t>
          </a:r>
          <a:endParaRPr lang="en-US" sz="2000" dirty="0"/>
        </a:p>
      </dgm:t>
    </dgm:pt>
    <dgm:pt modelId="{EE0FE546-4D5F-40A8-B387-1A3BC8EB29F9}" type="parTrans" cxnId="{E1F44F4B-1A5B-41E7-8D1F-5FEFBECB6062}">
      <dgm:prSet/>
      <dgm:spPr/>
      <dgm:t>
        <a:bodyPr/>
        <a:lstStyle/>
        <a:p>
          <a:endParaRPr lang="en-US" sz="2000"/>
        </a:p>
      </dgm:t>
    </dgm:pt>
    <dgm:pt modelId="{C86168B7-4EF5-47FC-82C3-4FCB886DD72A}" type="sibTrans" cxnId="{E1F44F4B-1A5B-41E7-8D1F-5FEFBECB6062}">
      <dgm:prSet/>
      <dgm:spPr/>
      <dgm:t>
        <a:bodyPr/>
        <a:lstStyle/>
        <a:p>
          <a:endParaRPr lang="en-US" sz="2000"/>
        </a:p>
      </dgm:t>
    </dgm:pt>
    <dgm:pt modelId="{122DAC42-A588-49F2-9A4C-C08399220970}">
      <dgm:prSet custT="1"/>
      <dgm:spPr/>
      <dgm:t>
        <a:bodyPr/>
        <a:lstStyle/>
        <a:p>
          <a:r>
            <a:rPr lang="bg-BG" sz="2000" b="1" dirty="0" err="1"/>
            <a:t>Фиторемедиация</a:t>
          </a:r>
          <a:r>
            <a:rPr lang="bg-BG" sz="2000" dirty="0"/>
            <a:t>; </a:t>
          </a:r>
          <a:endParaRPr lang="en-US" sz="2000" dirty="0"/>
        </a:p>
      </dgm:t>
    </dgm:pt>
    <dgm:pt modelId="{C90E1CDA-C1EC-480A-81B8-F13B20269B06}" type="parTrans" cxnId="{1828C96E-8DF6-4006-94C1-92DA0B6A138B}">
      <dgm:prSet/>
      <dgm:spPr/>
      <dgm:t>
        <a:bodyPr/>
        <a:lstStyle/>
        <a:p>
          <a:endParaRPr lang="en-US" sz="2000"/>
        </a:p>
      </dgm:t>
    </dgm:pt>
    <dgm:pt modelId="{5C78B08C-A174-42F1-95D3-692CD4DC092A}" type="sibTrans" cxnId="{1828C96E-8DF6-4006-94C1-92DA0B6A138B}">
      <dgm:prSet/>
      <dgm:spPr/>
      <dgm:t>
        <a:bodyPr/>
        <a:lstStyle/>
        <a:p>
          <a:endParaRPr lang="en-US" sz="2000"/>
        </a:p>
      </dgm:t>
    </dgm:pt>
    <dgm:pt modelId="{0495743F-9137-4B48-A80A-8202C5C7DA2B}">
      <dgm:prSet custT="1"/>
      <dgm:spPr/>
      <dgm:t>
        <a:bodyPr/>
        <a:lstStyle/>
        <a:p>
          <a:r>
            <a:rPr lang="bg-BG" sz="2000" b="1" dirty="0"/>
            <a:t>Електродиализа</a:t>
          </a:r>
          <a:r>
            <a:rPr lang="bg-BG" sz="2000" dirty="0"/>
            <a:t>;</a:t>
          </a:r>
          <a:endParaRPr lang="en-US" sz="2000" dirty="0"/>
        </a:p>
      </dgm:t>
    </dgm:pt>
    <dgm:pt modelId="{089EF0D7-BFE7-4ABD-B1EC-7C44E7DE928A}" type="parTrans" cxnId="{77A7423D-AE2A-49E9-B5BB-C7EAF6454F99}">
      <dgm:prSet/>
      <dgm:spPr/>
      <dgm:t>
        <a:bodyPr/>
        <a:lstStyle/>
        <a:p>
          <a:endParaRPr lang="en-US" sz="2000"/>
        </a:p>
      </dgm:t>
    </dgm:pt>
    <dgm:pt modelId="{558C15E9-1169-4908-B578-606376B2DD19}" type="sibTrans" cxnId="{77A7423D-AE2A-49E9-B5BB-C7EAF6454F99}">
      <dgm:prSet/>
      <dgm:spPr/>
      <dgm:t>
        <a:bodyPr/>
        <a:lstStyle/>
        <a:p>
          <a:endParaRPr lang="en-US" sz="2000"/>
        </a:p>
      </dgm:t>
    </dgm:pt>
    <dgm:pt modelId="{BF5FBDBD-7BAF-4476-B29B-0EB4FAAF50EC}">
      <dgm:prSet custT="1"/>
      <dgm:spPr/>
      <dgm:t>
        <a:bodyPr/>
        <a:lstStyle/>
        <a:p>
          <a:r>
            <a:rPr lang="bg-BG" sz="2000" b="1" dirty="0"/>
            <a:t>Обратна осмоза;</a:t>
          </a:r>
          <a:endParaRPr lang="en-US" sz="2000" b="1" dirty="0"/>
        </a:p>
      </dgm:t>
    </dgm:pt>
    <dgm:pt modelId="{482C8005-6AC1-44FE-A78C-3FE92CB23C23}" type="parTrans" cxnId="{A0ECF735-7A25-421F-A844-A84AB19098D2}">
      <dgm:prSet/>
      <dgm:spPr/>
      <dgm:t>
        <a:bodyPr/>
        <a:lstStyle/>
        <a:p>
          <a:endParaRPr lang="en-US" sz="2000"/>
        </a:p>
      </dgm:t>
    </dgm:pt>
    <dgm:pt modelId="{FC1DAB32-041F-4C47-94E9-470E2E29A5A9}" type="sibTrans" cxnId="{A0ECF735-7A25-421F-A844-A84AB19098D2}">
      <dgm:prSet/>
      <dgm:spPr/>
      <dgm:t>
        <a:bodyPr/>
        <a:lstStyle/>
        <a:p>
          <a:endParaRPr lang="en-US" sz="2000"/>
        </a:p>
      </dgm:t>
    </dgm:pt>
    <dgm:pt modelId="{A5CB5CD1-7CA7-4FFA-BF45-6CCBA31E10DB}">
      <dgm:prSet custT="1"/>
      <dgm:spPr/>
      <dgm:t>
        <a:bodyPr/>
        <a:lstStyle/>
        <a:p>
          <a:r>
            <a:rPr lang="bg-BG" sz="2000" b="1" dirty="0" err="1"/>
            <a:t>Ултрафилтрация</a:t>
          </a:r>
          <a:endParaRPr lang="en-US" sz="2000" b="1" dirty="0"/>
        </a:p>
      </dgm:t>
    </dgm:pt>
    <dgm:pt modelId="{DA3F6FB7-31A6-44FA-B904-98BACA8CCD1D}" type="parTrans" cxnId="{C0ADE891-C80E-4FFB-8A60-0ABB08D31415}">
      <dgm:prSet/>
      <dgm:spPr/>
      <dgm:t>
        <a:bodyPr/>
        <a:lstStyle/>
        <a:p>
          <a:endParaRPr lang="en-US" sz="2000"/>
        </a:p>
      </dgm:t>
    </dgm:pt>
    <dgm:pt modelId="{5A46F655-C84E-4CFF-BC6F-5B0068665927}" type="sibTrans" cxnId="{C0ADE891-C80E-4FFB-8A60-0ABB08D31415}">
      <dgm:prSet/>
      <dgm:spPr/>
      <dgm:t>
        <a:bodyPr/>
        <a:lstStyle/>
        <a:p>
          <a:endParaRPr lang="en-US" sz="2000"/>
        </a:p>
      </dgm:t>
    </dgm:pt>
    <dgm:pt modelId="{88BF1D6E-8132-4D5A-9606-EE74AE817717}">
      <dgm:prSet custT="1"/>
      <dgm:spPr/>
      <dgm:t>
        <a:bodyPr/>
        <a:lstStyle/>
        <a:p>
          <a:r>
            <a:rPr lang="bg-BG" sz="2000" b="1" dirty="0"/>
            <a:t>Адсорбция  </a:t>
          </a:r>
          <a:endParaRPr lang="en-US" sz="2000" b="1" dirty="0"/>
        </a:p>
      </dgm:t>
    </dgm:pt>
    <dgm:pt modelId="{350BD2B9-648F-4200-8B21-3601B97E1DB5}" type="parTrans" cxnId="{ECB4D7E9-ADB8-4715-99A8-5256E6A12BD1}">
      <dgm:prSet/>
      <dgm:spPr/>
      <dgm:t>
        <a:bodyPr/>
        <a:lstStyle/>
        <a:p>
          <a:endParaRPr lang="en-US" sz="2000"/>
        </a:p>
      </dgm:t>
    </dgm:pt>
    <dgm:pt modelId="{F01442C7-1D81-4E3B-A4A4-555C6AC8EC38}" type="sibTrans" cxnId="{ECB4D7E9-ADB8-4715-99A8-5256E6A12BD1}">
      <dgm:prSet/>
      <dgm:spPr/>
      <dgm:t>
        <a:bodyPr/>
        <a:lstStyle/>
        <a:p>
          <a:endParaRPr lang="en-US" sz="2000"/>
        </a:p>
      </dgm:t>
    </dgm:pt>
    <dgm:pt modelId="{29CF0167-B5A5-466E-A068-38A858712421}">
      <dgm:prSet custT="1"/>
      <dgm:spPr/>
      <dgm:t>
        <a:bodyPr/>
        <a:lstStyle/>
        <a:p>
          <a:r>
            <a:rPr lang="bg-BG" sz="2000" b="1" dirty="0"/>
            <a:t>Пасивни системи за третиране</a:t>
          </a:r>
          <a:endParaRPr lang="en-US" sz="2000" b="1" dirty="0"/>
        </a:p>
      </dgm:t>
    </dgm:pt>
    <dgm:pt modelId="{88FA70F5-9FB9-433A-8A66-7BBDD0427EC7}" type="parTrans" cxnId="{319DAAAF-F8C1-4F3A-B611-6E625ACFBB44}">
      <dgm:prSet/>
      <dgm:spPr/>
      <dgm:t>
        <a:bodyPr/>
        <a:lstStyle/>
        <a:p>
          <a:endParaRPr lang="en-US" sz="2000"/>
        </a:p>
      </dgm:t>
    </dgm:pt>
    <dgm:pt modelId="{F77E0944-7A5A-4DDA-9C4A-7DF9A54A83FE}" type="sibTrans" cxnId="{319DAAAF-F8C1-4F3A-B611-6E625ACFBB44}">
      <dgm:prSet/>
      <dgm:spPr/>
      <dgm:t>
        <a:bodyPr/>
        <a:lstStyle/>
        <a:p>
          <a:endParaRPr lang="en-US" sz="2000"/>
        </a:p>
      </dgm:t>
    </dgm:pt>
    <dgm:pt modelId="{489B58FC-234F-40A7-8B1E-A174F68AB191}" type="pres">
      <dgm:prSet presAssocID="{C2C7CDBF-CAC6-4545-ADA8-99C70F61E1F9}" presName="linear" presStyleCnt="0">
        <dgm:presLayoutVars>
          <dgm:animLvl val="lvl"/>
          <dgm:resizeHandles val="exact"/>
        </dgm:presLayoutVars>
      </dgm:prSet>
      <dgm:spPr/>
    </dgm:pt>
    <dgm:pt modelId="{3A3D8248-19DE-472C-A876-04A54E35C5D6}" type="pres">
      <dgm:prSet presAssocID="{E5C79789-F960-456A-862A-5401B790D946}" presName="parentText" presStyleLbl="node1" presStyleIdx="0" presStyleCnt="8" custScaleY="212392">
        <dgm:presLayoutVars>
          <dgm:chMax val="0"/>
          <dgm:bulletEnabled val="1"/>
        </dgm:presLayoutVars>
      </dgm:prSet>
      <dgm:spPr/>
    </dgm:pt>
    <dgm:pt modelId="{75479C34-CE4C-4FFD-ACD3-4FD85411438B}" type="pres">
      <dgm:prSet presAssocID="{942BB09B-9FDF-4201-BE1B-3AC920970A67}" presName="spacer" presStyleCnt="0"/>
      <dgm:spPr/>
    </dgm:pt>
    <dgm:pt modelId="{65EC1239-9467-45E6-8DE8-245283DF2F77}" type="pres">
      <dgm:prSet presAssocID="{192A7AA5-5CE5-4035-A2F6-0A1A34F9AC6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6617CF1-B9BF-4143-858A-DDA090A3CBF2}" type="pres">
      <dgm:prSet presAssocID="{C86168B7-4EF5-47FC-82C3-4FCB886DD72A}" presName="spacer" presStyleCnt="0"/>
      <dgm:spPr/>
    </dgm:pt>
    <dgm:pt modelId="{610018F6-AA89-44D2-B23E-8C122FB0FFC4}" type="pres">
      <dgm:prSet presAssocID="{122DAC42-A588-49F2-9A4C-C0839922097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40D1306-1D35-42D5-BC71-9C4897D9385D}" type="pres">
      <dgm:prSet presAssocID="{5C78B08C-A174-42F1-95D3-692CD4DC092A}" presName="spacer" presStyleCnt="0"/>
      <dgm:spPr/>
    </dgm:pt>
    <dgm:pt modelId="{3A2466DC-6550-47B3-BAE6-F6357C0EEAEA}" type="pres">
      <dgm:prSet presAssocID="{0495743F-9137-4B48-A80A-8202C5C7DA2B}" presName="parentText" presStyleLbl="node1" presStyleIdx="3" presStyleCnt="8" custLinFactY="275" custLinFactNeighborX="-1673" custLinFactNeighborY="100000">
        <dgm:presLayoutVars>
          <dgm:chMax val="0"/>
          <dgm:bulletEnabled val="1"/>
        </dgm:presLayoutVars>
      </dgm:prSet>
      <dgm:spPr/>
    </dgm:pt>
    <dgm:pt modelId="{2C9DCF80-1A08-42A6-A699-D6E5C3424ADB}" type="pres">
      <dgm:prSet presAssocID="{558C15E9-1169-4908-B578-606376B2DD19}" presName="spacer" presStyleCnt="0"/>
      <dgm:spPr/>
    </dgm:pt>
    <dgm:pt modelId="{6A643812-F105-499E-99C5-C423E5A566E9}" type="pres">
      <dgm:prSet presAssocID="{BF5FBDBD-7BAF-4476-B29B-0EB4FAAF50E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2652FC3-635F-44C6-8F29-74DBC4316CCB}" type="pres">
      <dgm:prSet presAssocID="{FC1DAB32-041F-4C47-94E9-470E2E29A5A9}" presName="spacer" presStyleCnt="0"/>
      <dgm:spPr/>
    </dgm:pt>
    <dgm:pt modelId="{486CBD11-123F-491D-B991-09676781653A}" type="pres">
      <dgm:prSet presAssocID="{A5CB5CD1-7CA7-4FFA-BF45-6CCBA31E10D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0170F7B-351D-44EF-A426-B2A903B1B44C}" type="pres">
      <dgm:prSet presAssocID="{5A46F655-C84E-4CFF-BC6F-5B0068665927}" presName="spacer" presStyleCnt="0"/>
      <dgm:spPr/>
    </dgm:pt>
    <dgm:pt modelId="{B3D5B3B8-2A45-4F51-A041-57AE4A7A83DA}" type="pres">
      <dgm:prSet presAssocID="{88BF1D6E-8132-4D5A-9606-EE74AE81771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11ED317-714E-4B30-AC02-42EA1F784074}" type="pres">
      <dgm:prSet presAssocID="{F01442C7-1D81-4E3B-A4A4-555C6AC8EC38}" presName="spacer" presStyleCnt="0"/>
      <dgm:spPr/>
    </dgm:pt>
    <dgm:pt modelId="{A293D8F5-8C2C-4B16-866E-CEDD77725F31}" type="pres">
      <dgm:prSet presAssocID="{29CF0167-B5A5-466E-A068-38A85871242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AD93202-2286-4F52-986B-56AC2ECFCBBF}" type="presOf" srcId="{C2C7CDBF-CAC6-4545-ADA8-99C70F61E1F9}" destId="{489B58FC-234F-40A7-8B1E-A174F68AB191}" srcOrd="0" destOrd="0" presId="urn:microsoft.com/office/officeart/2005/8/layout/vList2"/>
    <dgm:cxn modelId="{11D58622-C81D-4ADA-8ECD-DAEC1868DD9A}" type="presOf" srcId="{192A7AA5-5CE5-4035-A2F6-0A1A34F9AC6B}" destId="{65EC1239-9467-45E6-8DE8-245283DF2F77}" srcOrd="0" destOrd="0" presId="urn:microsoft.com/office/officeart/2005/8/layout/vList2"/>
    <dgm:cxn modelId="{A0ECF735-7A25-421F-A844-A84AB19098D2}" srcId="{C2C7CDBF-CAC6-4545-ADA8-99C70F61E1F9}" destId="{BF5FBDBD-7BAF-4476-B29B-0EB4FAAF50EC}" srcOrd="4" destOrd="0" parTransId="{482C8005-6AC1-44FE-A78C-3FE92CB23C23}" sibTransId="{FC1DAB32-041F-4C47-94E9-470E2E29A5A9}"/>
    <dgm:cxn modelId="{77A7423D-AE2A-49E9-B5BB-C7EAF6454F99}" srcId="{C2C7CDBF-CAC6-4545-ADA8-99C70F61E1F9}" destId="{0495743F-9137-4B48-A80A-8202C5C7DA2B}" srcOrd="3" destOrd="0" parTransId="{089EF0D7-BFE7-4ABD-B1EC-7C44E7DE928A}" sibTransId="{558C15E9-1169-4908-B578-606376B2DD19}"/>
    <dgm:cxn modelId="{F6596043-9490-4848-9B6D-BA6A8832B4D6}" type="presOf" srcId="{122DAC42-A588-49F2-9A4C-C08399220970}" destId="{610018F6-AA89-44D2-B23E-8C122FB0FFC4}" srcOrd="0" destOrd="0" presId="urn:microsoft.com/office/officeart/2005/8/layout/vList2"/>
    <dgm:cxn modelId="{E1F44F4B-1A5B-41E7-8D1F-5FEFBECB6062}" srcId="{C2C7CDBF-CAC6-4545-ADA8-99C70F61E1F9}" destId="{192A7AA5-5CE5-4035-A2F6-0A1A34F9AC6B}" srcOrd="1" destOrd="0" parTransId="{EE0FE546-4D5F-40A8-B387-1A3BC8EB29F9}" sibTransId="{C86168B7-4EF5-47FC-82C3-4FCB886DD72A}"/>
    <dgm:cxn modelId="{1828C96E-8DF6-4006-94C1-92DA0B6A138B}" srcId="{C2C7CDBF-CAC6-4545-ADA8-99C70F61E1F9}" destId="{122DAC42-A588-49F2-9A4C-C08399220970}" srcOrd="2" destOrd="0" parTransId="{C90E1CDA-C1EC-480A-81B8-F13B20269B06}" sibTransId="{5C78B08C-A174-42F1-95D3-692CD4DC092A}"/>
    <dgm:cxn modelId="{339CA08A-DBE9-41BA-ADFA-7D55DD1F8647}" type="presOf" srcId="{E5C79789-F960-456A-862A-5401B790D946}" destId="{3A3D8248-19DE-472C-A876-04A54E35C5D6}" srcOrd="0" destOrd="0" presId="urn:microsoft.com/office/officeart/2005/8/layout/vList2"/>
    <dgm:cxn modelId="{C0ADE891-C80E-4FFB-8A60-0ABB08D31415}" srcId="{C2C7CDBF-CAC6-4545-ADA8-99C70F61E1F9}" destId="{A5CB5CD1-7CA7-4FFA-BF45-6CCBA31E10DB}" srcOrd="5" destOrd="0" parTransId="{DA3F6FB7-31A6-44FA-B904-98BACA8CCD1D}" sibTransId="{5A46F655-C84E-4CFF-BC6F-5B0068665927}"/>
    <dgm:cxn modelId="{07AB2A93-AEB3-4D24-B7BE-833A3E3EDFCF}" type="presOf" srcId="{88BF1D6E-8132-4D5A-9606-EE74AE817717}" destId="{B3D5B3B8-2A45-4F51-A041-57AE4A7A83DA}" srcOrd="0" destOrd="0" presId="urn:microsoft.com/office/officeart/2005/8/layout/vList2"/>
    <dgm:cxn modelId="{1B0FE7AB-DA55-4322-8053-99429D82008F}" srcId="{C2C7CDBF-CAC6-4545-ADA8-99C70F61E1F9}" destId="{E5C79789-F960-456A-862A-5401B790D946}" srcOrd="0" destOrd="0" parTransId="{964ACC3C-2B18-4EB9-98AD-554864C4FBE7}" sibTransId="{942BB09B-9FDF-4201-BE1B-3AC920970A67}"/>
    <dgm:cxn modelId="{319DAAAF-F8C1-4F3A-B611-6E625ACFBB44}" srcId="{C2C7CDBF-CAC6-4545-ADA8-99C70F61E1F9}" destId="{29CF0167-B5A5-466E-A068-38A858712421}" srcOrd="7" destOrd="0" parTransId="{88FA70F5-9FB9-433A-8A66-7BBDD0427EC7}" sibTransId="{F77E0944-7A5A-4DDA-9C4A-7DF9A54A83FE}"/>
    <dgm:cxn modelId="{99FF5BD5-FBC5-4926-BE4B-013B41CD4A64}" type="presOf" srcId="{A5CB5CD1-7CA7-4FFA-BF45-6CCBA31E10DB}" destId="{486CBD11-123F-491D-B991-09676781653A}" srcOrd="0" destOrd="0" presId="urn:microsoft.com/office/officeart/2005/8/layout/vList2"/>
    <dgm:cxn modelId="{4C2453D9-8F8F-406F-A9E9-2780E7D83787}" type="presOf" srcId="{0495743F-9137-4B48-A80A-8202C5C7DA2B}" destId="{3A2466DC-6550-47B3-BAE6-F6357C0EEAEA}" srcOrd="0" destOrd="0" presId="urn:microsoft.com/office/officeart/2005/8/layout/vList2"/>
    <dgm:cxn modelId="{AEFFB5E0-EB3F-48A2-935A-5378BDB4D392}" type="presOf" srcId="{BF5FBDBD-7BAF-4476-B29B-0EB4FAAF50EC}" destId="{6A643812-F105-499E-99C5-C423E5A566E9}" srcOrd="0" destOrd="0" presId="urn:microsoft.com/office/officeart/2005/8/layout/vList2"/>
    <dgm:cxn modelId="{ECB4D7E9-ADB8-4715-99A8-5256E6A12BD1}" srcId="{C2C7CDBF-CAC6-4545-ADA8-99C70F61E1F9}" destId="{88BF1D6E-8132-4D5A-9606-EE74AE817717}" srcOrd="6" destOrd="0" parTransId="{350BD2B9-648F-4200-8B21-3601B97E1DB5}" sibTransId="{F01442C7-1D81-4E3B-A4A4-555C6AC8EC38}"/>
    <dgm:cxn modelId="{7D7B9AF0-0BD3-431A-9ADB-FE634BD51DFC}" type="presOf" srcId="{29CF0167-B5A5-466E-A068-38A858712421}" destId="{A293D8F5-8C2C-4B16-866E-CEDD77725F31}" srcOrd="0" destOrd="0" presId="urn:microsoft.com/office/officeart/2005/8/layout/vList2"/>
    <dgm:cxn modelId="{30249A1E-FF62-4016-A0D1-0BF06ACD8636}" type="presParOf" srcId="{489B58FC-234F-40A7-8B1E-A174F68AB191}" destId="{3A3D8248-19DE-472C-A876-04A54E35C5D6}" srcOrd="0" destOrd="0" presId="urn:microsoft.com/office/officeart/2005/8/layout/vList2"/>
    <dgm:cxn modelId="{C35D971E-BEF3-4AE4-A463-92E7246E1AD2}" type="presParOf" srcId="{489B58FC-234F-40A7-8B1E-A174F68AB191}" destId="{75479C34-CE4C-4FFD-ACD3-4FD85411438B}" srcOrd="1" destOrd="0" presId="urn:microsoft.com/office/officeart/2005/8/layout/vList2"/>
    <dgm:cxn modelId="{287C211D-28F4-4038-91D2-CCB517BC634A}" type="presParOf" srcId="{489B58FC-234F-40A7-8B1E-A174F68AB191}" destId="{65EC1239-9467-45E6-8DE8-245283DF2F77}" srcOrd="2" destOrd="0" presId="urn:microsoft.com/office/officeart/2005/8/layout/vList2"/>
    <dgm:cxn modelId="{91C1257D-8BBD-47A5-A658-F976F7623C98}" type="presParOf" srcId="{489B58FC-234F-40A7-8B1E-A174F68AB191}" destId="{26617CF1-B9BF-4143-858A-DDA090A3CBF2}" srcOrd="3" destOrd="0" presId="urn:microsoft.com/office/officeart/2005/8/layout/vList2"/>
    <dgm:cxn modelId="{05E261BF-D8B6-4D67-A4CC-CDE04E159E78}" type="presParOf" srcId="{489B58FC-234F-40A7-8B1E-A174F68AB191}" destId="{610018F6-AA89-44D2-B23E-8C122FB0FFC4}" srcOrd="4" destOrd="0" presId="urn:microsoft.com/office/officeart/2005/8/layout/vList2"/>
    <dgm:cxn modelId="{526D5326-6AF8-4BB2-8CE0-C17AFD11ABE9}" type="presParOf" srcId="{489B58FC-234F-40A7-8B1E-A174F68AB191}" destId="{540D1306-1D35-42D5-BC71-9C4897D9385D}" srcOrd="5" destOrd="0" presId="urn:microsoft.com/office/officeart/2005/8/layout/vList2"/>
    <dgm:cxn modelId="{20911456-F0BB-4832-BC46-6C4FEF574ACE}" type="presParOf" srcId="{489B58FC-234F-40A7-8B1E-A174F68AB191}" destId="{3A2466DC-6550-47B3-BAE6-F6357C0EEAEA}" srcOrd="6" destOrd="0" presId="urn:microsoft.com/office/officeart/2005/8/layout/vList2"/>
    <dgm:cxn modelId="{D045055E-0539-404F-8E2B-064FD6565E1C}" type="presParOf" srcId="{489B58FC-234F-40A7-8B1E-A174F68AB191}" destId="{2C9DCF80-1A08-42A6-A699-D6E5C3424ADB}" srcOrd="7" destOrd="0" presId="urn:microsoft.com/office/officeart/2005/8/layout/vList2"/>
    <dgm:cxn modelId="{64F41E6D-221A-4373-A52B-27A386E94D54}" type="presParOf" srcId="{489B58FC-234F-40A7-8B1E-A174F68AB191}" destId="{6A643812-F105-499E-99C5-C423E5A566E9}" srcOrd="8" destOrd="0" presId="urn:microsoft.com/office/officeart/2005/8/layout/vList2"/>
    <dgm:cxn modelId="{6D5EBD0A-C99A-4999-B419-F890A03FEFD7}" type="presParOf" srcId="{489B58FC-234F-40A7-8B1E-A174F68AB191}" destId="{52652FC3-635F-44C6-8F29-74DBC4316CCB}" srcOrd="9" destOrd="0" presId="urn:microsoft.com/office/officeart/2005/8/layout/vList2"/>
    <dgm:cxn modelId="{5F36E56B-7D18-4513-A5E4-BE820318F6EA}" type="presParOf" srcId="{489B58FC-234F-40A7-8B1E-A174F68AB191}" destId="{486CBD11-123F-491D-B991-09676781653A}" srcOrd="10" destOrd="0" presId="urn:microsoft.com/office/officeart/2005/8/layout/vList2"/>
    <dgm:cxn modelId="{FA7ECA54-660E-42DF-8E41-B49798553785}" type="presParOf" srcId="{489B58FC-234F-40A7-8B1E-A174F68AB191}" destId="{40170F7B-351D-44EF-A426-B2A903B1B44C}" srcOrd="11" destOrd="0" presId="urn:microsoft.com/office/officeart/2005/8/layout/vList2"/>
    <dgm:cxn modelId="{E52882A9-E3FF-474A-A2D6-590547E34C11}" type="presParOf" srcId="{489B58FC-234F-40A7-8B1E-A174F68AB191}" destId="{B3D5B3B8-2A45-4F51-A041-57AE4A7A83DA}" srcOrd="12" destOrd="0" presId="urn:microsoft.com/office/officeart/2005/8/layout/vList2"/>
    <dgm:cxn modelId="{3CB48917-23C1-48F2-8821-CFDA45E10404}" type="presParOf" srcId="{489B58FC-234F-40A7-8B1E-A174F68AB191}" destId="{111ED317-714E-4B30-AC02-42EA1F784074}" srcOrd="13" destOrd="0" presId="urn:microsoft.com/office/officeart/2005/8/layout/vList2"/>
    <dgm:cxn modelId="{0559BA58-9E23-4B24-AC32-71AA23312419}" type="presParOf" srcId="{489B58FC-234F-40A7-8B1E-A174F68AB191}" destId="{A293D8F5-8C2C-4B16-866E-CEDD77725F3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9EA06-6A26-48A8-86AF-6D72FCEB4CC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7E713F-3CB3-48B5-AB07-84B6958C1FA0}">
      <dgm:prSet custT="1"/>
      <dgm:spPr/>
      <dgm:t>
        <a:bodyPr/>
        <a:lstStyle/>
        <a:p>
          <a:r>
            <a:rPr lang="bg-BG" sz="2400" dirty="0"/>
            <a:t>Икономически нецелесъобразни;</a:t>
          </a:r>
          <a:endParaRPr lang="en-US" sz="2400" dirty="0"/>
        </a:p>
      </dgm:t>
    </dgm:pt>
    <dgm:pt modelId="{96547865-6265-4990-9804-39D27F383BA2}" type="parTrans" cxnId="{1FE8D282-B94D-49AA-8FE4-F59BD24D106B}">
      <dgm:prSet/>
      <dgm:spPr/>
      <dgm:t>
        <a:bodyPr/>
        <a:lstStyle/>
        <a:p>
          <a:endParaRPr lang="en-US"/>
        </a:p>
      </dgm:t>
    </dgm:pt>
    <dgm:pt modelId="{4E2C6D6C-137B-4679-B2FF-537569E9E9E9}" type="sibTrans" cxnId="{1FE8D282-B94D-49AA-8FE4-F59BD24D106B}">
      <dgm:prSet/>
      <dgm:spPr/>
      <dgm:t>
        <a:bodyPr/>
        <a:lstStyle/>
        <a:p>
          <a:endParaRPr lang="en-US"/>
        </a:p>
      </dgm:t>
    </dgm:pt>
    <dgm:pt modelId="{E2173CF5-0A92-4772-856C-732C4ED75A05}">
      <dgm:prSet custT="1"/>
      <dgm:spPr/>
      <dgm:t>
        <a:bodyPr/>
        <a:lstStyle/>
        <a:p>
          <a:r>
            <a:rPr lang="bg-BG" sz="2400" dirty="0"/>
            <a:t>Високи оперативни разходи;</a:t>
          </a:r>
          <a:endParaRPr lang="en-US" sz="2400" dirty="0"/>
        </a:p>
      </dgm:t>
    </dgm:pt>
    <dgm:pt modelId="{EBF11028-9603-4E7E-85F6-F59EE7DDF742}" type="parTrans" cxnId="{57C93166-0A4F-4A46-8069-CF6C016F2BD8}">
      <dgm:prSet/>
      <dgm:spPr/>
      <dgm:t>
        <a:bodyPr/>
        <a:lstStyle/>
        <a:p>
          <a:endParaRPr lang="en-US"/>
        </a:p>
      </dgm:t>
    </dgm:pt>
    <dgm:pt modelId="{443D32BF-DD16-41AF-BA80-E28F1C3337A3}" type="sibTrans" cxnId="{57C93166-0A4F-4A46-8069-CF6C016F2BD8}">
      <dgm:prSet/>
      <dgm:spPr/>
      <dgm:t>
        <a:bodyPr/>
        <a:lstStyle/>
        <a:p>
          <a:endParaRPr lang="en-US"/>
        </a:p>
      </dgm:t>
    </dgm:pt>
    <dgm:pt modelId="{D99A03FA-C1B1-4777-85C3-53DBC235A4FF}">
      <dgm:prSet custT="1"/>
      <dgm:spPr/>
      <dgm:t>
        <a:bodyPr/>
        <a:lstStyle/>
        <a:p>
          <a:r>
            <a:rPr lang="bg-BG" sz="2400" dirty="0"/>
            <a:t>Високи разходи за поддръжка;</a:t>
          </a:r>
          <a:endParaRPr lang="en-US" sz="2400" dirty="0"/>
        </a:p>
      </dgm:t>
    </dgm:pt>
    <dgm:pt modelId="{2787AFB7-0ACB-4D0B-AF4D-591D8CA107CD}" type="parTrans" cxnId="{CC257F1D-5C42-4DE1-A124-F25ADC3A8DDB}">
      <dgm:prSet/>
      <dgm:spPr/>
      <dgm:t>
        <a:bodyPr/>
        <a:lstStyle/>
        <a:p>
          <a:endParaRPr lang="en-US"/>
        </a:p>
      </dgm:t>
    </dgm:pt>
    <dgm:pt modelId="{5B33C764-9AB3-4A88-9E1D-76273DD85CF1}" type="sibTrans" cxnId="{CC257F1D-5C42-4DE1-A124-F25ADC3A8DDB}">
      <dgm:prSet/>
      <dgm:spPr/>
      <dgm:t>
        <a:bodyPr/>
        <a:lstStyle/>
        <a:p>
          <a:endParaRPr lang="en-US"/>
        </a:p>
      </dgm:t>
    </dgm:pt>
    <dgm:pt modelId="{945F6600-5C2D-4F10-901A-6EACB348F5B4}">
      <dgm:prSet custT="1"/>
      <dgm:spPr/>
      <dgm:t>
        <a:bodyPr/>
        <a:lstStyle/>
        <a:p>
          <a:r>
            <a:rPr lang="bg-BG" sz="2400" dirty="0"/>
            <a:t>Генериране на значителни количества утайки и вторични отпадъчни потоци, които изискват допълнително третиране и обезвреждане.</a:t>
          </a:r>
          <a:endParaRPr lang="en-US" sz="2400" dirty="0"/>
        </a:p>
      </dgm:t>
    </dgm:pt>
    <dgm:pt modelId="{0A101B3E-11CF-4E2E-A778-0E55F64F4374}" type="parTrans" cxnId="{2CD36B3F-1D4D-4B9B-9A9A-5845799CA2D1}">
      <dgm:prSet/>
      <dgm:spPr/>
      <dgm:t>
        <a:bodyPr/>
        <a:lstStyle/>
        <a:p>
          <a:endParaRPr lang="en-US"/>
        </a:p>
      </dgm:t>
    </dgm:pt>
    <dgm:pt modelId="{2F9FB91C-655F-4FA4-9EF6-79B498730380}" type="sibTrans" cxnId="{2CD36B3F-1D4D-4B9B-9A9A-5845799CA2D1}">
      <dgm:prSet/>
      <dgm:spPr/>
      <dgm:t>
        <a:bodyPr/>
        <a:lstStyle/>
        <a:p>
          <a:endParaRPr lang="en-US"/>
        </a:p>
      </dgm:t>
    </dgm:pt>
    <dgm:pt modelId="{CD4C9B19-FEBD-48F0-B4BA-1B7F64420F49}" type="pres">
      <dgm:prSet presAssocID="{F399EA06-6A26-48A8-86AF-6D72FCEB4CC5}" presName="outerComposite" presStyleCnt="0">
        <dgm:presLayoutVars>
          <dgm:chMax val="5"/>
          <dgm:dir/>
          <dgm:resizeHandles val="exact"/>
        </dgm:presLayoutVars>
      </dgm:prSet>
      <dgm:spPr/>
    </dgm:pt>
    <dgm:pt modelId="{76DF76DE-6D9C-4864-9F20-02DE810A712F}" type="pres">
      <dgm:prSet presAssocID="{F399EA06-6A26-48A8-86AF-6D72FCEB4CC5}" presName="dummyMaxCanvas" presStyleCnt="0">
        <dgm:presLayoutVars/>
      </dgm:prSet>
      <dgm:spPr/>
    </dgm:pt>
    <dgm:pt modelId="{C8BC2BF2-D1C7-4A96-AF04-1C4D9BE1A69D}" type="pres">
      <dgm:prSet presAssocID="{F399EA06-6A26-48A8-86AF-6D72FCEB4CC5}" presName="FourNodes_1" presStyleLbl="node1" presStyleIdx="0" presStyleCnt="4">
        <dgm:presLayoutVars>
          <dgm:bulletEnabled val="1"/>
        </dgm:presLayoutVars>
      </dgm:prSet>
      <dgm:spPr/>
    </dgm:pt>
    <dgm:pt modelId="{B8F35B48-9376-45FF-91CA-1891AE04BC50}" type="pres">
      <dgm:prSet presAssocID="{F399EA06-6A26-48A8-86AF-6D72FCEB4CC5}" presName="FourNodes_2" presStyleLbl="node1" presStyleIdx="1" presStyleCnt="4">
        <dgm:presLayoutVars>
          <dgm:bulletEnabled val="1"/>
        </dgm:presLayoutVars>
      </dgm:prSet>
      <dgm:spPr/>
    </dgm:pt>
    <dgm:pt modelId="{03E27A39-FED9-4E3D-8534-B4924DDE757F}" type="pres">
      <dgm:prSet presAssocID="{F399EA06-6A26-48A8-86AF-6D72FCEB4CC5}" presName="FourNodes_3" presStyleLbl="node1" presStyleIdx="2" presStyleCnt="4">
        <dgm:presLayoutVars>
          <dgm:bulletEnabled val="1"/>
        </dgm:presLayoutVars>
      </dgm:prSet>
      <dgm:spPr/>
    </dgm:pt>
    <dgm:pt modelId="{5C756276-C9D7-4B0B-A2D7-0E8668795458}" type="pres">
      <dgm:prSet presAssocID="{F399EA06-6A26-48A8-86AF-6D72FCEB4CC5}" presName="FourNodes_4" presStyleLbl="node1" presStyleIdx="3" presStyleCnt="4">
        <dgm:presLayoutVars>
          <dgm:bulletEnabled val="1"/>
        </dgm:presLayoutVars>
      </dgm:prSet>
      <dgm:spPr/>
    </dgm:pt>
    <dgm:pt modelId="{3C56F774-655E-4234-854A-4B7050079968}" type="pres">
      <dgm:prSet presAssocID="{F399EA06-6A26-48A8-86AF-6D72FCEB4CC5}" presName="FourConn_1-2" presStyleLbl="fgAccFollowNode1" presStyleIdx="0" presStyleCnt="3">
        <dgm:presLayoutVars>
          <dgm:bulletEnabled val="1"/>
        </dgm:presLayoutVars>
      </dgm:prSet>
      <dgm:spPr/>
    </dgm:pt>
    <dgm:pt modelId="{D967A98E-86E6-41BC-AFEF-137CE749D81E}" type="pres">
      <dgm:prSet presAssocID="{F399EA06-6A26-48A8-86AF-6D72FCEB4CC5}" presName="FourConn_2-3" presStyleLbl="fgAccFollowNode1" presStyleIdx="1" presStyleCnt="3">
        <dgm:presLayoutVars>
          <dgm:bulletEnabled val="1"/>
        </dgm:presLayoutVars>
      </dgm:prSet>
      <dgm:spPr/>
    </dgm:pt>
    <dgm:pt modelId="{0CB74615-37E6-48C9-8A9E-8914C1EADF10}" type="pres">
      <dgm:prSet presAssocID="{F399EA06-6A26-48A8-86AF-6D72FCEB4CC5}" presName="FourConn_3-4" presStyleLbl="fgAccFollowNode1" presStyleIdx="2" presStyleCnt="3">
        <dgm:presLayoutVars>
          <dgm:bulletEnabled val="1"/>
        </dgm:presLayoutVars>
      </dgm:prSet>
      <dgm:spPr/>
    </dgm:pt>
    <dgm:pt modelId="{D7A9B6FB-3C68-4FC3-BBF8-4320BF50AFD8}" type="pres">
      <dgm:prSet presAssocID="{F399EA06-6A26-48A8-86AF-6D72FCEB4CC5}" presName="FourNodes_1_text" presStyleLbl="node1" presStyleIdx="3" presStyleCnt="4">
        <dgm:presLayoutVars>
          <dgm:bulletEnabled val="1"/>
        </dgm:presLayoutVars>
      </dgm:prSet>
      <dgm:spPr/>
    </dgm:pt>
    <dgm:pt modelId="{18BF843F-C9E0-4574-BB34-6E6604DADECE}" type="pres">
      <dgm:prSet presAssocID="{F399EA06-6A26-48A8-86AF-6D72FCEB4CC5}" presName="FourNodes_2_text" presStyleLbl="node1" presStyleIdx="3" presStyleCnt="4">
        <dgm:presLayoutVars>
          <dgm:bulletEnabled val="1"/>
        </dgm:presLayoutVars>
      </dgm:prSet>
      <dgm:spPr/>
    </dgm:pt>
    <dgm:pt modelId="{23A96264-F83E-4C6D-A434-29921037C414}" type="pres">
      <dgm:prSet presAssocID="{F399EA06-6A26-48A8-86AF-6D72FCEB4CC5}" presName="FourNodes_3_text" presStyleLbl="node1" presStyleIdx="3" presStyleCnt="4">
        <dgm:presLayoutVars>
          <dgm:bulletEnabled val="1"/>
        </dgm:presLayoutVars>
      </dgm:prSet>
      <dgm:spPr/>
    </dgm:pt>
    <dgm:pt modelId="{C2BAA104-2627-40A5-A2DA-E8D388A84C93}" type="pres">
      <dgm:prSet presAssocID="{F399EA06-6A26-48A8-86AF-6D72FCEB4CC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EEA5D08-4C48-4064-8D9D-F7C27D77CA93}" type="presOf" srcId="{E2173CF5-0A92-4772-856C-732C4ED75A05}" destId="{18BF843F-C9E0-4574-BB34-6E6604DADECE}" srcOrd="1" destOrd="0" presId="urn:microsoft.com/office/officeart/2005/8/layout/vProcess5"/>
    <dgm:cxn modelId="{707A9209-2C01-4246-8B39-23F5F1E4C5A2}" type="presOf" srcId="{945F6600-5C2D-4F10-901A-6EACB348F5B4}" destId="{C2BAA104-2627-40A5-A2DA-E8D388A84C93}" srcOrd="1" destOrd="0" presId="urn:microsoft.com/office/officeart/2005/8/layout/vProcess5"/>
    <dgm:cxn modelId="{CC257F1D-5C42-4DE1-A124-F25ADC3A8DDB}" srcId="{F399EA06-6A26-48A8-86AF-6D72FCEB4CC5}" destId="{D99A03FA-C1B1-4777-85C3-53DBC235A4FF}" srcOrd="2" destOrd="0" parTransId="{2787AFB7-0ACB-4D0B-AF4D-591D8CA107CD}" sibTransId="{5B33C764-9AB3-4A88-9E1D-76273DD85CF1}"/>
    <dgm:cxn modelId="{761D3634-F995-4974-BC6F-8FEFB6E4533D}" type="presOf" srcId="{D99A03FA-C1B1-4777-85C3-53DBC235A4FF}" destId="{03E27A39-FED9-4E3D-8534-B4924DDE757F}" srcOrd="0" destOrd="0" presId="urn:microsoft.com/office/officeart/2005/8/layout/vProcess5"/>
    <dgm:cxn modelId="{2CD36B3F-1D4D-4B9B-9A9A-5845799CA2D1}" srcId="{F399EA06-6A26-48A8-86AF-6D72FCEB4CC5}" destId="{945F6600-5C2D-4F10-901A-6EACB348F5B4}" srcOrd="3" destOrd="0" parTransId="{0A101B3E-11CF-4E2E-A778-0E55F64F4374}" sibTransId="{2F9FB91C-655F-4FA4-9EF6-79B498730380}"/>
    <dgm:cxn modelId="{329E9A3F-9C51-4B09-A1D7-7E27BC8CA624}" type="presOf" srcId="{945F6600-5C2D-4F10-901A-6EACB348F5B4}" destId="{5C756276-C9D7-4B0B-A2D7-0E8668795458}" srcOrd="0" destOrd="0" presId="urn:microsoft.com/office/officeart/2005/8/layout/vProcess5"/>
    <dgm:cxn modelId="{57C93166-0A4F-4A46-8069-CF6C016F2BD8}" srcId="{F399EA06-6A26-48A8-86AF-6D72FCEB4CC5}" destId="{E2173CF5-0A92-4772-856C-732C4ED75A05}" srcOrd="1" destOrd="0" parTransId="{EBF11028-9603-4E7E-85F6-F59EE7DDF742}" sibTransId="{443D32BF-DD16-41AF-BA80-E28F1C3337A3}"/>
    <dgm:cxn modelId="{2B0EA169-B4F8-4A0A-AEDC-2D0317EBD5F7}" type="presOf" srcId="{443D32BF-DD16-41AF-BA80-E28F1C3337A3}" destId="{D967A98E-86E6-41BC-AFEF-137CE749D81E}" srcOrd="0" destOrd="0" presId="urn:microsoft.com/office/officeart/2005/8/layout/vProcess5"/>
    <dgm:cxn modelId="{848AB354-BDEA-4D46-8900-1B2C4E3C501E}" type="presOf" srcId="{3A7E713F-3CB3-48B5-AB07-84B6958C1FA0}" destId="{D7A9B6FB-3C68-4FC3-BBF8-4320BF50AFD8}" srcOrd="1" destOrd="0" presId="urn:microsoft.com/office/officeart/2005/8/layout/vProcess5"/>
    <dgm:cxn modelId="{BE25C581-FA77-46F2-A493-CB358C21639A}" type="presOf" srcId="{4E2C6D6C-137B-4679-B2FF-537569E9E9E9}" destId="{3C56F774-655E-4234-854A-4B7050079968}" srcOrd="0" destOrd="0" presId="urn:microsoft.com/office/officeart/2005/8/layout/vProcess5"/>
    <dgm:cxn modelId="{1FE8D282-B94D-49AA-8FE4-F59BD24D106B}" srcId="{F399EA06-6A26-48A8-86AF-6D72FCEB4CC5}" destId="{3A7E713F-3CB3-48B5-AB07-84B6958C1FA0}" srcOrd="0" destOrd="0" parTransId="{96547865-6265-4990-9804-39D27F383BA2}" sibTransId="{4E2C6D6C-137B-4679-B2FF-537569E9E9E9}"/>
    <dgm:cxn modelId="{8439E89A-3DE7-444F-8625-FB07D55675F7}" type="presOf" srcId="{5B33C764-9AB3-4A88-9E1D-76273DD85CF1}" destId="{0CB74615-37E6-48C9-8A9E-8914C1EADF10}" srcOrd="0" destOrd="0" presId="urn:microsoft.com/office/officeart/2005/8/layout/vProcess5"/>
    <dgm:cxn modelId="{77FD6AA7-A887-4607-AD82-EE79E3448F22}" type="presOf" srcId="{E2173CF5-0A92-4772-856C-732C4ED75A05}" destId="{B8F35B48-9376-45FF-91CA-1891AE04BC50}" srcOrd="0" destOrd="0" presId="urn:microsoft.com/office/officeart/2005/8/layout/vProcess5"/>
    <dgm:cxn modelId="{E784CAE8-C7BE-444B-9042-A8172F0896E9}" type="presOf" srcId="{F399EA06-6A26-48A8-86AF-6D72FCEB4CC5}" destId="{CD4C9B19-FEBD-48F0-B4BA-1B7F64420F49}" srcOrd="0" destOrd="0" presId="urn:microsoft.com/office/officeart/2005/8/layout/vProcess5"/>
    <dgm:cxn modelId="{1F5089EB-FB7D-48F1-95F9-A7A6CC18E4EE}" type="presOf" srcId="{D99A03FA-C1B1-4777-85C3-53DBC235A4FF}" destId="{23A96264-F83E-4C6D-A434-29921037C414}" srcOrd="1" destOrd="0" presId="urn:microsoft.com/office/officeart/2005/8/layout/vProcess5"/>
    <dgm:cxn modelId="{E76697FB-C432-4141-87CB-B29E044683CB}" type="presOf" srcId="{3A7E713F-3CB3-48B5-AB07-84B6958C1FA0}" destId="{C8BC2BF2-D1C7-4A96-AF04-1C4D9BE1A69D}" srcOrd="0" destOrd="0" presId="urn:microsoft.com/office/officeart/2005/8/layout/vProcess5"/>
    <dgm:cxn modelId="{405BCD67-7A01-4DBB-BEB8-268382C47D2D}" type="presParOf" srcId="{CD4C9B19-FEBD-48F0-B4BA-1B7F64420F49}" destId="{76DF76DE-6D9C-4864-9F20-02DE810A712F}" srcOrd="0" destOrd="0" presId="urn:microsoft.com/office/officeart/2005/8/layout/vProcess5"/>
    <dgm:cxn modelId="{42E3F881-7A54-4F00-BE9A-78E036AD99DB}" type="presParOf" srcId="{CD4C9B19-FEBD-48F0-B4BA-1B7F64420F49}" destId="{C8BC2BF2-D1C7-4A96-AF04-1C4D9BE1A69D}" srcOrd="1" destOrd="0" presId="urn:microsoft.com/office/officeart/2005/8/layout/vProcess5"/>
    <dgm:cxn modelId="{D2AAB765-02AC-4486-9C81-19932819EF3F}" type="presParOf" srcId="{CD4C9B19-FEBD-48F0-B4BA-1B7F64420F49}" destId="{B8F35B48-9376-45FF-91CA-1891AE04BC50}" srcOrd="2" destOrd="0" presId="urn:microsoft.com/office/officeart/2005/8/layout/vProcess5"/>
    <dgm:cxn modelId="{57162D96-E95F-436E-8100-72457BF86006}" type="presParOf" srcId="{CD4C9B19-FEBD-48F0-B4BA-1B7F64420F49}" destId="{03E27A39-FED9-4E3D-8534-B4924DDE757F}" srcOrd="3" destOrd="0" presId="urn:microsoft.com/office/officeart/2005/8/layout/vProcess5"/>
    <dgm:cxn modelId="{0E4B9C32-107D-44C8-8A2A-A5C83FD9EAF5}" type="presParOf" srcId="{CD4C9B19-FEBD-48F0-B4BA-1B7F64420F49}" destId="{5C756276-C9D7-4B0B-A2D7-0E8668795458}" srcOrd="4" destOrd="0" presId="urn:microsoft.com/office/officeart/2005/8/layout/vProcess5"/>
    <dgm:cxn modelId="{3E53F412-A563-4A2E-886F-CE6C9C50D86C}" type="presParOf" srcId="{CD4C9B19-FEBD-48F0-B4BA-1B7F64420F49}" destId="{3C56F774-655E-4234-854A-4B7050079968}" srcOrd="5" destOrd="0" presId="urn:microsoft.com/office/officeart/2005/8/layout/vProcess5"/>
    <dgm:cxn modelId="{2936B9B7-92DE-4866-9E26-EB63471CB9F8}" type="presParOf" srcId="{CD4C9B19-FEBD-48F0-B4BA-1B7F64420F49}" destId="{D967A98E-86E6-41BC-AFEF-137CE749D81E}" srcOrd="6" destOrd="0" presId="urn:microsoft.com/office/officeart/2005/8/layout/vProcess5"/>
    <dgm:cxn modelId="{4534B161-3368-467A-9A9E-CAC06B633C6B}" type="presParOf" srcId="{CD4C9B19-FEBD-48F0-B4BA-1B7F64420F49}" destId="{0CB74615-37E6-48C9-8A9E-8914C1EADF10}" srcOrd="7" destOrd="0" presId="urn:microsoft.com/office/officeart/2005/8/layout/vProcess5"/>
    <dgm:cxn modelId="{AA87DC00-BCEF-4B27-8441-912FB11899CE}" type="presParOf" srcId="{CD4C9B19-FEBD-48F0-B4BA-1B7F64420F49}" destId="{D7A9B6FB-3C68-4FC3-BBF8-4320BF50AFD8}" srcOrd="8" destOrd="0" presId="urn:microsoft.com/office/officeart/2005/8/layout/vProcess5"/>
    <dgm:cxn modelId="{DB6F4A59-2E2C-4AD0-973D-72625C5BB306}" type="presParOf" srcId="{CD4C9B19-FEBD-48F0-B4BA-1B7F64420F49}" destId="{18BF843F-C9E0-4574-BB34-6E6604DADECE}" srcOrd="9" destOrd="0" presId="urn:microsoft.com/office/officeart/2005/8/layout/vProcess5"/>
    <dgm:cxn modelId="{CB567283-7936-427B-9A4A-F7A6CD605F38}" type="presParOf" srcId="{CD4C9B19-FEBD-48F0-B4BA-1B7F64420F49}" destId="{23A96264-F83E-4C6D-A434-29921037C414}" srcOrd="10" destOrd="0" presId="urn:microsoft.com/office/officeart/2005/8/layout/vProcess5"/>
    <dgm:cxn modelId="{CFB96BB9-ABD7-48A1-A474-A6D4264E2049}" type="presParOf" srcId="{CD4C9B19-FEBD-48F0-B4BA-1B7F64420F49}" destId="{C2BAA104-2627-40A5-A2DA-E8D388A84C9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F598F-3B25-401A-9B92-AAC97A4494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AA3DF2-2B77-4266-8D38-C8F692F39EDE}">
      <dgm:prSet/>
      <dgm:spPr/>
      <dgm:t>
        <a:bodyPr/>
        <a:lstStyle/>
        <a:p>
          <a:pPr algn="just"/>
          <a:r>
            <a:rPr lang="bg-BG" dirty="0"/>
            <a:t>Биоелектрохимичните системи представляват </a:t>
          </a:r>
          <a:r>
            <a:rPr lang="bg-BG" dirty="0" err="1"/>
            <a:t>трансформативна</a:t>
          </a:r>
          <a:r>
            <a:rPr lang="bg-BG" dirty="0"/>
            <a:t> възможност за опазване на околната среда и пречистване на водите, засегнати от минното дело;</a:t>
          </a:r>
          <a:endParaRPr lang="en-US" dirty="0"/>
        </a:p>
      </dgm:t>
    </dgm:pt>
    <dgm:pt modelId="{92FF78D1-EEC4-43AA-9DFF-17AE03F7E55B}" type="parTrans" cxnId="{CB1D732A-1C8B-4D21-8361-B1E3D0BB7901}">
      <dgm:prSet/>
      <dgm:spPr/>
      <dgm:t>
        <a:bodyPr/>
        <a:lstStyle/>
        <a:p>
          <a:endParaRPr lang="en-US"/>
        </a:p>
      </dgm:t>
    </dgm:pt>
    <dgm:pt modelId="{CB628A5D-D3AF-4E5D-8B2A-F6D06318DD24}" type="sibTrans" cxnId="{CB1D732A-1C8B-4D21-8361-B1E3D0BB7901}">
      <dgm:prSet/>
      <dgm:spPr/>
      <dgm:t>
        <a:bodyPr/>
        <a:lstStyle/>
        <a:p>
          <a:endParaRPr lang="en-US"/>
        </a:p>
      </dgm:t>
    </dgm:pt>
    <dgm:pt modelId="{C2268F44-EA57-456F-A99B-408D8E290B0D}">
      <dgm:prSet/>
      <dgm:spPr/>
      <dgm:t>
        <a:bodyPr/>
        <a:lstStyle/>
        <a:p>
          <a:r>
            <a:rPr lang="bg-BG" dirty="0"/>
            <a:t>Иновативни технологии използващи метаболитната активност на микроорганизмите, за да задействат електрохимични реакции;</a:t>
          </a:r>
          <a:endParaRPr lang="en-US" dirty="0"/>
        </a:p>
      </dgm:t>
    </dgm:pt>
    <dgm:pt modelId="{6D8DF1AD-4A1E-46C7-9024-46C7A20F3273}" type="parTrans" cxnId="{F3247C16-195E-4BFC-89D0-FA4AE193A6B0}">
      <dgm:prSet/>
      <dgm:spPr/>
      <dgm:t>
        <a:bodyPr/>
        <a:lstStyle/>
        <a:p>
          <a:endParaRPr lang="en-US"/>
        </a:p>
      </dgm:t>
    </dgm:pt>
    <dgm:pt modelId="{026B33D0-CDE0-422F-AAD7-253FAC2B12B5}" type="sibTrans" cxnId="{F3247C16-195E-4BFC-89D0-FA4AE193A6B0}">
      <dgm:prSet/>
      <dgm:spPr/>
      <dgm:t>
        <a:bodyPr/>
        <a:lstStyle/>
        <a:p>
          <a:endParaRPr lang="en-US"/>
        </a:p>
      </dgm:t>
    </dgm:pt>
    <dgm:pt modelId="{21555A97-8043-48A1-B218-03C18A3DFB55}">
      <dgm:prSet/>
      <dgm:spPr/>
      <dgm:t>
        <a:bodyPr/>
        <a:lstStyle/>
        <a:p>
          <a:r>
            <a:rPr lang="bg-BG"/>
            <a:t>За разлика от конвенционалните системи за пречистване, при които образуваните отпадъчни продукти се считат за бреме, БЕС ги превръщат в източник на енергия и ресурси.</a:t>
          </a:r>
          <a:endParaRPr lang="en-US"/>
        </a:p>
      </dgm:t>
    </dgm:pt>
    <dgm:pt modelId="{4B527237-C70C-49E9-B5D4-E6164DA26D78}" type="parTrans" cxnId="{9B0C86D9-3927-47BD-9910-F03E78478FB4}">
      <dgm:prSet/>
      <dgm:spPr/>
      <dgm:t>
        <a:bodyPr/>
        <a:lstStyle/>
        <a:p>
          <a:endParaRPr lang="en-US"/>
        </a:p>
      </dgm:t>
    </dgm:pt>
    <dgm:pt modelId="{7505FE52-B7E2-4757-B45F-51AE8643060E}" type="sibTrans" cxnId="{9B0C86D9-3927-47BD-9910-F03E78478FB4}">
      <dgm:prSet/>
      <dgm:spPr/>
      <dgm:t>
        <a:bodyPr/>
        <a:lstStyle/>
        <a:p>
          <a:endParaRPr lang="en-US"/>
        </a:p>
      </dgm:t>
    </dgm:pt>
    <dgm:pt modelId="{6E09D14F-BF81-48D0-A98C-77599CAD6D41}" type="pres">
      <dgm:prSet presAssocID="{D7CF598F-3B25-401A-9B92-AAC97A4494D5}" presName="linear" presStyleCnt="0">
        <dgm:presLayoutVars>
          <dgm:animLvl val="lvl"/>
          <dgm:resizeHandles val="exact"/>
        </dgm:presLayoutVars>
      </dgm:prSet>
      <dgm:spPr/>
    </dgm:pt>
    <dgm:pt modelId="{E235FCAE-F132-4C21-9180-A317638E4593}" type="pres">
      <dgm:prSet presAssocID="{35AA3DF2-2B77-4266-8D38-C8F692F39E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C0970A-1E97-43EA-8596-E8D701A88F0E}" type="pres">
      <dgm:prSet presAssocID="{CB628A5D-D3AF-4E5D-8B2A-F6D06318DD24}" presName="spacer" presStyleCnt="0"/>
      <dgm:spPr/>
    </dgm:pt>
    <dgm:pt modelId="{7176B15E-803A-4607-B9A6-B8C23330D81E}" type="pres">
      <dgm:prSet presAssocID="{C2268F44-EA57-456F-A99B-408D8E290B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66ED30-8911-442D-B3BB-E53533D1E0E6}" type="pres">
      <dgm:prSet presAssocID="{026B33D0-CDE0-422F-AAD7-253FAC2B12B5}" presName="spacer" presStyleCnt="0"/>
      <dgm:spPr/>
    </dgm:pt>
    <dgm:pt modelId="{67BCB16C-A029-45FD-A2B5-02ED7569827D}" type="pres">
      <dgm:prSet presAssocID="{21555A97-8043-48A1-B218-03C18A3DFB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2A2207-F030-4235-B1EB-B69C4F2A2504}" type="presOf" srcId="{C2268F44-EA57-456F-A99B-408D8E290B0D}" destId="{7176B15E-803A-4607-B9A6-B8C23330D81E}" srcOrd="0" destOrd="0" presId="urn:microsoft.com/office/officeart/2005/8/layout/vList2"/>
    <dgm:cxn modelId="{F3247C16-195E-4BFC-89D0-FA4AE193A6B0}" srcId="{D7CF598F-3B25-401A-9B92-AAC97A4494D5}" destId="{C2268F44-EA57-456F-A99B-408D8E290B0D}" srcOrd="1" destOrd="0" parTransId="{6D8DF1AD-4A1E-46C7-9024-46C7A20F3273}" sibTransId="{026B33D0-CDE0-422F-AAD7-253FAC2B12B5}"/>
    <dgm:cxn modelId="{1C65771C-C9F8-4D93-97EA-35A138CDDE58}" type="presOf" srcId="{D7CF598F-3B25-401A-9B92-AAC97A4494D5}" destId="{6E09D14F-BF81-48D0-A98C-77599CAD6D41}" srcOrd="0" destOrd="0" presId="urn:microsoft.com/office/officeart/2005/8/layout/vList2"/>
    <dgm:cxn modelId="{CB1D732A-1C8B-4D21-8361-B1E3D0BB7901}" srcId="{D7CF598F-3B25-401A-9B92-AAC97A4494D5}" destId="{35AA3DF2-2B77-4266-8D38-C8F692F39EDE}" srcOrd="0" destOrd="0" parTransId="{92FF78D1-EEC4-43AA-9DFF-17AE03F7E55B}" sibTransId="{CB628A5D-D3AF-4E5D-8B2A-F6D06318DD24}"/>
    <dgm:cxn modelId="{FA82946A-75C1-476E-807D-0C42DC2AFCFE}" type="presOf" srcId="{21555A97-8043-48A1-B218-03C18A3DFB55}" destId="{67BCB16C-A029-45FD-A2B5-02ED7569827D}" srcOrd="0" destOrd="0" presId="urn:microsoft.com/office/officeart/2005/8/layout/vList2"/>
    <dgm:cxn modelId="{9B0C86D9-3927-47BD-9910-F03E78478FB4}" srcId="{D7CF598F-3B25-401A-9B92-AAC97A4494D5}" destId="{21555A97-8043-48A1-B218-03C18A3DFB55}" srcOrd="2" destOrd="0" parTransId="{4B527237-C70C-49E9-B5D4-E6164DA26D78}" sibTransId="{7505FE52-B7E2-4757-B45F-51AE8643060E}"/>
    <dgm:cxn modelId="{2DEB15E7-02EE-43D6-AD79-0791D46361B5}" type="presOf" srcId="{35AA3DF2-2B77-4266-8D38-C8F692F39EDE}" destId="{E235FCAE-F132-4C21-9180-A317638E4593}" srcOrd="0" destOrd="0" presId="urn:microsoft.com/office/officeart/2005/8/layout/vList2"/>
    <dgm:cxn modelId="{4AE802BA-6D8B-4C8F-9945-D36D79267D1B}" type="presParOf" srcId="{6E09D14F-BF81-48D0-A98C-77599CAD6D41}" destId="{E235FCAE-F132-4C21-9180-A317638E4593}" srcOrd="0" destOrd="0" presId="urn:microsoft.com/office/officeart/2005/8/layout/vList2"/>
    <dgm:cxn modelId="{F9EB119C-BA0E-4E32-9E8F-E2ECE22481A9}" type="presParOf" srcId="{6E09D14F-BF81-48D0-A98C-77599CAD6D41}" destId="{59C0970A-1E97-43EA-8596-E8D701A88F0E}" srcOrd="1" destOrd="0" presId="urn:microsoft.com/office/officeart/2005/8/layout/vList2"/>
    <dgm:cxn modelId="{ED09E8F8-726C-43B9-8763-3982520831C7}" type="presParOf" srcId="{6E09D14F-BF81-48D0-A98C-77599CAD6D41}" destId="{7176B15E-803A-4607-B9A6-B8C23330D81E}" srcOrd="2" destOrd="0" presId="urn:microsoft.com/office/officeart/2005/8/layout/vList2"/>
    <dgm:cxn modelId="{2396B98C-5FFA-41AD-912D-9E1F2B62B360}" type="presParOf" srcId="{6E09D14F-BF81-48D0-A98C-77599CAD6D41}" destId="{E266ED30-8911-442D-B3BB-E53533D1E0E6}" srcOrd="3" destOrd="0" presId="urn:microsoft.com/office/officeart/2005/8/layout/vList2"/>
    <dgm:cxn modelId="{A079EF6B-D5CB-4369-B1D3-444698D16636}" type="presParOf" srcId="{6E09D14F-BF81-48D0-A98C-77599CAD6D41}" destId="{67BCB16C-A029-45FD-A2B5-02ED756982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FFF4A-CCB1-43E0-9244-3BF482531C12}">
      <dsp:nvSpPr>
        <dsp:cNvPr id="0" name=""/>
        <dsp:cNvSpPr/>
      </dsp:nvSpPr>
      <dsp:spPr>
        <a:xfrm>
          <a:off x="0" y="203302"/>
          <a:ext cx="7133933" cy="16189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възможност за опазване на околната среда и по-специално за пречистване на води, повлияни от добивната промишленост;</a:t>
          </a:r>
          <a:endParaRPr lang="en-US" sz="2400" kern="1200" dirty="0"/>
        </a:p>
      </dsp:txBody>
      <dsp:txXfrm>
        <a:off x="79032" y="282334"/>
        <a:ext cx="6975869" cy="1460923"/>
      </dsp:txXfrm>
    </dsp:sp>
    <dsp:sp modelId="{41244E1E-3188-4630-8586-147B1471DEDB}">
      <dsp:nvSpPr>
        <dsp:cNvPr id="0" name=""/>
        <dsp:cNvSpPr/>
      </dsp:nvSpPr>
      <dsp:spPr>
        <a:xfrm>
          <a:off x="0" y="1891410"/>
          <a:ext cx="7133933" cy="1618987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иновативни технологии използващи метаболитната активност на микроорганизмите, за да задействат електрохимични реакции;</a:t>
          </a:r>
          <a:endParaRPr lang="en-US" sz="2400" kern="1200" dirty="0"/>
        </a:p>
      </dsp:txBody>
      <dsp:txXfrm>
        <a:off x="79032" y="1970442"/>
        <a:ext cx="6975869" cy="1460923"/>
      </dsp:txXfrm>
    </dsp:sp>
    <dsp:sp modelId="{74A5CCF0-95F8-4818-8EC2-2C7CBE22A095}">
      <dsp:nvSpPr>
        <dsp:cNvPr id="0" name=""/>
        <dsp:cNvSpPr/>
      </dsp:nvSpPr>
      <dsp:spPr>
        <a:xfrm>
          <a:off x="0" y="3579517"/>
          <a:ext cx="7133933" cy="1618987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за разлика от конвенционалните системи за пречистване, при които образуваните отпадъчни продукти се считат за бреме, БЕС ги превръщат в източник на енергия и ресурси.</a:t>
          </a:r>
          <a:endParaRPr lang="en-US" sz="2400" kern="1200" dirty="0"/>
        </a:p>
      </dsp:txBody>
      <dsp:txXfrm>
        <a:off x="79032" y="3658549"/>
        <a:ext cx="6975869" cy="146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8248-19DE-472C-A876-04A54E35C5D6}">
      <dsp:nvSpPr>
        <dsp:cNvPr id="0" name=""/>
        <dsp:cNvSpPr/>
      </dsp:nvSpPr>
      <dsp:spPr>
        <a:xfrm>
          <a:off x="0" y="3462"/>
          <a:ext cx="6861790" cy="15506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Неутрализация</a:t>
          </a:r>
          <a:r>
            <a:rPr lang="bg-BG" sz="2000" kern="1200" dirty="0"/>
            <a:t> за индуциране на утаяването на тежки метали и металоиди под формата на хидроксиди, карбонати или сулфиди;</a:t>
          </a:r>
          <a:endParaRPr lang="en-US" sz="2000" kern="1200" dirty="0"/>
        </a:p>
      </dsp:txBody>
      <dsp:txXfrm>
        <a:off x="75698" y="79160"/>
        <a:ext cx="6710394" cy="1399293"/>
      </dsp:txXfrm>
    </dsp:sp>
    <dsp:sp modelId="{65EC1239-9467-45E6-8DE8-245283DF2F77}">
      <dsp:nvSpPr>
        <dsp:cNvPr id="0" name=""/>
        <dsp:cNvSpPr/>
      </dsp:nvSpPr>
      <dsp:spPr>
        <a:xfrm>
          <a:off x="0" y="1564136"/>
          <a:ext cx="6861790" cy="730107"/>
        </a:xfrm>
        <a:prstGeom prst="roundRect">
          <a:avLst/>
        </a:prstGeom>
        <a:gradFill rotWithShape="0">
          <a:gsLst>
            <a:gs pos="0">
              <a:schemeClr val="accent2">
                <a:hueOff val="-423469"/>
                <a:satOff val="2029"/>
                <a:lumOff val="1877"/>
                <a:alphaOff val="0"/>
                <a:tint val="96000"/>
                <a:lumMod val="100000"/>
              </a:schemeClr>
            </a:gs>
            <a:gs pos="78000">
              <a:schemeClr val="accent2">
                <a:hueOff val="-423469"/>
                <a:satOff val="2029"/>
                <a:lumOff val="18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 err="1"/>
            <a:t>Биоремедиация</a:t>
          </a:r>
          <a:r>
            <a:rPr lang="bg-BG" sz="2000" kern="1200" dirty="0"/>
            <a:t>;</a:t>
          </a:r>
          <a:endParaRPr lang="en-US" sz="2000" kern="1200" dirty="0"/>
        </a:p>
      </dsp:txBody>
      <dsp:txXfrm>
        <a:off x="35641" y="1599777"/>
        <a:ext cx="6790508" cy="658825"/>
      </dsp:txXfrm>
    </dsp:sp>
    <dsp:sp modelId="{610018F6-AA89-44D2-B23E-8C122FB0FFC4}">
      <dsp:nvSpPr>
        <dsp:cNvPr id="0" name=""/>
        <dsp:cNvSpPr/>
      </dsp:nvSpPr>
      <dsp:spPr>
        <a:xfrm>
          <a:off x="0" y="2304228"/>
          <a:ext cx="6861790" cy="730107"/>
        </a:xfrm>
        <a:prstGeom prst="roundRect">
          <a:avLst/>
        </a:prstGeom>
        <a:gradFill rotWithShape="0">
          <a:gsLst>
            <a:gs pos="0">
              <a:schemeClr val="accent2">
                <a:hueOff val="-846939"/>
                <a:satOff val="4057"/>
                <a:lumOff val="3753"/>
                <a:alphaOff val="0"/>
                <a:tint val="96000"/>
                <a:lumMod val="100000"/>
              </a:schemeClr>
            </a:gs>
            <a:gs pos="78000">
              <a:schemeClr val="accent2">
                <a:hueOff val="-846939"/>
                <a:satOff val="4057"/>
                <a:lumOff val="37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 err="1"/>
            <a:t>Фиторемедиация</a:t>
          </a:r>
          <a:r>
            <a:rPr lang="bg-BG" sz="2000" kern="1200" dirty="0"/>
            <a:t>; </a:t>
          </a:r>
          <a:endParaRPr lang="en-US" sz="2000" kern="1200" dirty="0"/>
        </a:p>
      </dsp:txBody>
      <dsp:txXfrm>
        <a:off x="35641" y="2339869"/>
        <a:ext cx="6790508" cy="658825"/>
      </dsp:txXfrm>
    </dsp:sp>
    <dsp:sp modelId="{3A2466DC-6550-47B3-BAE6-F6357C0EEAEA}">
      <dsp:nvSpPr>
        <dsp:cNvPr id="0" name=""/>
        <dsp:cNvSpPr/>
      </dsp:nvSpPr>
      <dsp:spPr>
        <a:xfrm>
          <a:off x="0" y="3056312"/>
          <a:ext cx="6861790" cy="730107"/>
        </a:xfrm>
        <a:prstGeom prst="roundRect">
          <a:avLst/>
        </a:prstGeom>
        <a:gradFill rotWithShape="0">
          <a:gsLst>
            <a:gs pos="0">
              <a:schemeClr val="accent2">
                <a:hueOff val="-1270408"/>
                <a:satOff val="6086"/>
                <a:lumOff val="5630"/>
                <a:alphaOff val="0"/>
                <a:tint val="96000"/>
                <a:lumMod val="100000"/>
              </a:schemeClr>
            </a:gs>
            <a:gs pos="78000">
              <a:schemeClr val="accent2">
                <a:hueOff val="-1270408"/>
                <a:satOff val="6086"/>
                <a:lumOff val="563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Електродиализа</a:t>
          </a:r>
          <a:r>
            <a:rPr lang="bg-BG" sz="2000" kern="1200" dirty="0"/>
            <a:t>;</a:t>
          </a:r>
          <a:endParaRPr lang="en-US" sz="2000" kern="1200" dirty="0"/>
        </a:p>
      </dsp:txBody>
      <dsp:txXfrm>
        <a:off x="35641" y="3091953"/>
        <a:ext cx="6790508" cy="658825"/>
      </dsp:txXfrm>
    </dsp:sp>
    <dsp:sp modelId="{6A643812-F105-499E-99C5-C423E5A566E9}">
      <dsp:nvSpPr>
        <dsp:cNvPr id="0" name=""/>
        <dsp:cNvSpPr/>
      </dsp:nvSpPr>
      <dsp:spPr>
        <a:xfrm>
          <a:off x="0" y="3784411"/>
          <a:ext cx="6861790" cy="730107"/>
        </a:xfrm>
        <a:prstGeom prst="roundRect">
          <a:avLst/>
        </a:prstGeom>
        <a:gradFill rotWithShape="0">
          <a:gsLst>
            <a:gs pos="0">
              <a:schemeClr val="accent2">
                <a:hueOff val="-1693878"/>
                <a:satOff val="8114"/>
                <a:lumOff val="7507"/>
                <a:alphaOff val="0"/>
                <a:tint val="96000"/>
                <a:lumMod val="100000"/>
              </a:schemeClr>
            </a:gs>
            <a:gs pos="78000">
              <a:schemeClr val="accent2">
                <a:hueOff val="-1693878"/>
                <a:satOff val="8114"/>
                <a:lumOff val="75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Обратна осмоза;</a:t>
          </a:r>
          <a:endParaRPr lang="en-US" sz="2000" b="1" kern="1200" dirty="0"/>
        </a:p>
      </dsp:txBody>
      <dsp:txXfrm>
        <a:off x="35641" y="3820052"/>
        <a:ext cx="6790508" cy="658825"/>
      </dsp:txXfrm>
    </dsp:sp>
    <dsp:sp modelId="{486CBD11-123F-491D-B991-09676781653A}">
      <dsp:nvSpPr>
        <dsp:cNvPr id="0" name=""/>
        <dsp:cNvSpPr/>
      </dsp:nvSpPr>
      <dsp:spPr>
        <a:xfrm>
          <a:off x="0" y="4524503"/>
          <a:ext cx="6861790" cy="730107"/>
        </a:xfrm>
        <a:prstGeom prst="roundRect">
          <a:avLst/>
        </a:prstGeom>
        <a:gradFill rotWithShape="0">
          <a:gsLst>
            <a:gs pos="0">
              <a:schemeClr val="accent2">
                <a:hueOff val="-2117347"/>
                <a:satOff val="10143"/>
                <a:lumOff val="9384"/>
                <a:alphaOff val="0"/>
                <a:tint val="96000"/>
                <a:lumMod val="100000"/>
              </a:schemeClr>
            </a:gs>
            <a:gs pos="78000">
              <a:schemeClr val="accent2">
                <a:hueOff val="-2117347"/>
                <a:satOff val="10143"/>
                <a:lumOff val="93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 err="1"/>
            <a:t>Ултрафилтрация</a:t>
          </a:r>
          <a:endParaRPr lang="en-US" sz="2000" b="1" kern="1200" dirty="0"/>
        </a:p>
      </dsp:txBody>
      <dsp:txXfrm>
        <a:off x="35641" y="4560144"/>
        <a:ext cx="6790508" cy="658825"/>
      </dsp:txXfrm>
    </dsp:sp>
    <dsp:sp modelId="{B3D5B3B8-2A45-4F51-A041-57AE4A7A83DA}">
      <dsp:nvSpPr>
        <dsp:cNvPr id="0" name=""/>
        <dsp:cNvSpPr/>
      </dsp:nvSpPr>
      <dsp:spPr>
        <a:xfrm>
          <a:off x="0" y="5264595"/>
          <a:ext cx="6861790" cy="730107"/>
        </a:xfrm>
        <a:prstGeom prst="roundRect">
          <a:avLst/>
        </a:prstGeom>
        <a:gradFill rotWithShape="0">
          <a:gsLst>
            <a:gs pos="0">
              <a:schemeClr val="accent2">
                <a:hueOff val="-2540817"/>
                <a:satOff val="12171"/>
                <a:lumOff val="11260"/>
                <a:alphaOff val="0"/>
                <a:tint val="96000"/>
                <a:lumMod val="100000"/>
              </a:schemeClr>
            </a:gs>
            <a:gs pos="78000">
              <a:schemeClr val="accent2">
                <a:hueOff val="-2540817"/>
                <a:satOff val="12171"/>
                <a:lumOff val="1126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Адсорбция  </a:t>
          </a:r>
          <a:endParaRPr lang="en-US" sz="2000" b="1" kern="1200" dirty="0"/>
        </a:p>
      </dsp:txBody>
      <dsp:txXfrm>
        <a:off x="35641" y="5300236"/>
        <a:ext cx="6790508" cy="658825"/>
      </dsp:txXfrm>
    </dsp:sp>
    <dsp:sp modelId="{A293D8F5-8C2C-4B16-866E-CEDD77725F31}">
      <dsp:nvSpPr>
        <dsp:cNvPr id="0" name=""/>
        <dsp:cNvSpPr/>
      </dsp:nvSpPr>
      <dsp:spPr>
        <a:xfrm>
          <a:off x="0" y="6004687"/>
          <a:ext cx="6861790" cy="730107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Пасивни системи за третиране</a:t>
          </a:r>
          <a:endParaRPr lang="en-US" sz="2000" b="1" kern="1200" dirty="0"/>
        </a:p>
      </dsp:txBody>
      <dsp:txXfrm>
        <a:off x="35641" y="6040328"/>
        <a:ext cx="6790508" cy="658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C2BF2-D1C7-4A96-AF04-1C4D9BE1A69D}">
      <dsp:nvSpPr>
        <dsp:cNvPr id="0" name=""/>
        <dsp:cNvSpPr/>
      </dsp:nvSpPr>
      <dsp:spPr>
        <a:xfrm>
          <a:off x="0" y="0"/>
          <a:ext cx="8365067" cy="11591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Икономически нецелесъобразни;</a:t>
          </a:r>
          <a:endParaRPr lang="en-US" sz="2400" kern="1200" dirty="0"/>
        </a:p>
      </dsp:txBody>
      <dsp:txXfrm>
        <a:off x="33949" y="33949"/>
        <a:ext cx="7016351" cy="1091212"/>
      </dsp:txXfrm>
    </dsp:sp>
    <dsp:sp modelId="{B8F35B48-9376-45FF-91CA-1891AE04BC50}">
      <dsp:nvSpPr>
        <dsp:cNvPr id="0" name=""/>
        <dsp:cNvSpPr/>
      </dsp:nvSpPr>
      <dsp:spPr>
        <a:xfrm>
          <a:off x="700574" y="1369858"/>
          <a:ext cx="8365067" cy="1159110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Високи оперативни разходи;</a:t>
          </a:r>
          <a:endParaRPr lang="en-US" sz="2400" kern="1200" dirty="0"/>
        </a:p>
      </dsp:txBody>
      <dsp:txXfrm>
        <a:off x="734523" y="1403807"/>
        <a:ext cx="6843172" cy="1091212"/>
      </dsp:txXfrm>
    </dsp:sp>
    <dsp:sp modelId="{03E27A39-FED9-4E3D-8534-B4924DDE757F}">
      <dsp:nvSpPr>
        <dsp:cNvPr id="0" name=""/>
        <dsp:cNvSpPr/>
      </dsp:nvSpPr>
      <dsp:spPr>
        <a:xfrm>
          <a:off x="1390692" y="2739716"/>
          <a:ext cx="8365067" cy="1159110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Високи разходи за поддръжка;</a:t>
          </a:r>
          <a:endParaRPr lang="en-US" sz="2400" kern="1200" dirty="0"/>
        </a:p>
      </dsp:txBody>
      <dsp:txXfrm>
        <a:off x="1424641" y="2773665"/>
        <a:ext cx="6853629" cy="1091212"/>
      </dsp:txXfrm>
    </dsp:sp>
    <dsp:sp modelId="{5C756276-C9D7-4B0B-A2D7-0E8668795458}">
      <dsp:nvSpPr>
        <dsp:cNvPr id="0" name=""/>
        <dsp:cNvSpPr/>
      </dsp:nvSpPr>
      <dsp:spPr>
        <a:xfrm>
          <a:off x="2091266" y="4109574"/>
          <a:ext cx="8365067" cy="1159110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Генериране на значителни количества утайки и вторични отпадъчни потоци, които изискват допълнително третиране и обезвреждане.</a:t>
          </a:r>
          <a:endParaRPr lang="en-US" sz="2400" kern="1200" dirty="0"/>
        </a:p>
      </dsp:txBody>
      <dsp:txXfrm>
        <a:off x="2125215" y="4143523"/>
        <a:ext cx="6843172" cy="1091212"/>
      </dsp:txXfrm>
    </dsp:sp>
    <dsp:sp modelId="{3C56F774-655E-4234-854A-4B7050079968}">
      <dsp:nvSpPr>
        <dsp:cNvPr id="0" name=""/>
        <dsp:cNvSpPr/>
      </dsp:nvSpPr>
      <dsp:spPr>
        <a:xfrm>
          <a:off x="7611645" y="887773"/>
          <a:ext cx="753421" cy="753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781165" y="887773"/>
        <a:ext cx="414381" cy="566949"/>
      </dsp:txXfrm>
    </dsp:sp>
    <dsp:sp modelId="{D967A98E-86E6-41BC-AFEF-137CE749D81E}">
      <dsp:nvSpPr>
        <dsp:cNvPr id="0" name=""/>
        <dsp:cNvSpPr/>
      </dsp:nvSpPr>
      <dsp:spPr>
        <a:xfrm>
          <a:off x="8312219" y="2257631"/>
          <a:ext cx="753421" cy="753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481739" y="2257631"/>
        <a:ext cx="414381" cy="566949"/>
      </dsp:txXfrm>
    </dsp:sp>
    <dsp:sp modelId="{0CB74615-37E6-48C9-8A9E-8914C1EADF10}">
      <dsp:nvSpPr>
        <dsp:cNvPr id="0" name=""/>
        <dsp:cNvSpPr/>
      </dsp:nvSpPr>
      <dsp:spPr>
        <a:xfrm>
          <a:off x="9002337" y="3627489"/>
          <a:ext cx="753421" cy="753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171857" y="3627489"/>
        <a:ext cx="414381" cy="566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5FCAE-F132-4C21-9180-A317638E4593}">
      <dsp:nvSpPr>
        <dsp:cNvPr id="0" name=""/>
        <dsp:cNvSpPr/>
      </dsp:nvSpPr>
      <dsp:spPr>
        <a:xfrm>
          <a:off x="0" y="187050"/>
          <a:ext cx="6628804" cy="1492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/>
            <a:t>Биоелектрохимичните системи представляват </a:t>
          </a:r>
          <a:r>
            <a:rPr lang="bg-BG" sz="2200" kern="1200" dirty="0" err="1"/>
            <a:t>трансформативна</a:t>
          </a:r>
          <a:r>
            <a:rPr lang="bg-BG" sz="2200" kern="1200" dirty="0"/>
            <a:t> възможност за опазване на околната среда и пречистване на водите, засегнати от минното дело;</a:t>
          </a:r>
          <a:endParaRPr lang="en-US" sz="2200" kern="1200" dirty="0"/>
        </a:p>
      </dsp:txBody>
      <dsp:txXfrm>
        <a:off x="72878" y="259928"/>
        <a:ext cx="6483048" cy="1347164"/>
      </dsp:txXfrm>
    </dsp:sp>
    <dsp:sp modelId="{7176B15E-803A-4607-B9A6-B8C23330D81E}">
      <dsp:nvSpPr>
        <dsp:cNvPr id="0" name=""/>
        <dsp:cNvSpPr/>
      </dsp:nvSpPr>
      <dsp:spPr>
        <a:xfrm>
          <a:off x="0" y="1743330"/>
          <a:ext cx="6628804" cy="149292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/>
            <a:t>Иновативни технологии използващи метаболитната активност на микроорганизмите, за да задействат електрохимични реакции;</a:t>
          </a:r>
          <a:endParaRPr lang="en-US" sz="2200" kern="1200" dirty="0"/>
        </a:p>
      </dsp:txBody>
      <dsp:txXfrm>
        <a:off x="72878" y="1816208"/>
        <a:ext cx="6483048" cy="1347164"/>
      </dsp:txXfrm>
    </dsp:sp>
    <dsp:sp modelId="{67BCB16C-A029-45FD-A2B5-02ED7569827D}">
      <dsp:nvSpPr>
        <dsp:cNvPr id="0" name=""/>
        <dsp:cNvSpPr/>
      </dsp:nvSpPr>
      <dsp:spPr>
        <a:xfrm>
          <a:off x="0" y="3299610"/>
          <a:ext cx="6628804" cy="149292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За разлика от конвенционалните системи за пречистване, при които образуваните отпадъчни продукти се считат за бреме, БЕС ги превръщат в източник на енергия и ресурси.</a:t>
          </a:r>
          <a:endParaRPr lang="en-US" sz="2200" kern="1200"/>
        </a:p>
      </dsp:txBody>
      <dsp:txXfrm>
        <a:off x="72878" y="3372488"/>
        <a:ext cx="6483048" cy="1347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1EEA-73AB-466E-BAD0-0AF102820C4C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A4AA2-8F2C-4DAF-ABFF-89A9E7CDE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3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A4AA2-8F2C-4DAF-ABFF-89A9E7CDEF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0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2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20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9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58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1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02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5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4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5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4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6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4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8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4F97-75F8-4AB7-8546-05111A35CD94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576D90-75FD-4F30-AD63-E5FB7A5C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89E42-624D-5F7F-FABC-E3164C41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title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90F40-1D5D-3440-9541-3CA2A5B10E30}"/>
              </a:ext>
            </a:extLst>
          </p:cNvPr>
          <p:cNvSpPr txBox="1"/>
          <p:nvPr/>
        </p:nvSpPr>
        <p:spPr>
          <a:xfrm>
            <a:off x="5856266" y="396120"/>
            <a:ext cx="5977893" cy="582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  <a:effectLst/>
              </a:rPr>
              <a:t>БИОРЕМЕДИАЦИЯ НА МИННИ ОТПАДЪЧНИ ВОДИ ЧРЕЗ БИОЕЛЕКТРОХИМИЧНИ СИСТЕМИ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i="1" dirty="0" err="1">
                <a:solidFill>
                  <a:schemeClr val="bg1"/>
                </a:solidFill>
                <a:effectLst/>
              </a:rPr>
              <a:t>Калоян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Николов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Петя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Генова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, </a:t>
            </a:r>
            <a:endParaRPr lang="bg-BG" sz="2400" i="1" dirty="0">
              <a:solidFill>
                <a:schemeClr val="bg1"/>
              </a:solidFill>
              <a:effectLst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i="1" dirty="0" err="1">
                <a:solidFill>
                  <a:schemeClr val="bg1"/>
                </a:solidFill>
                <a:effectLst/>
              </a:rPr>
              <a:t>Росен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Иванов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Сотир</a:t>
            </a:r>
            <a:r>
              <a:rPr lang="en-US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</a:rPr>
              <a:t>Плочев</a:t>
            </a:r>
            <a:endParaRPr lang="en-US" sz="2400" i="1" dirty="0">
              <a:solidFill>
                <a:schemeClr val="bg1"/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i="1" dirty="0" err="1">
                <a:solidFill>
                  <a:schemeClr val="bg1"/>
                </a:solidFill>
                <a:effectLst/>
              </a:rPr>
              <a:t>Катедра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 „</a:t>
            </a:r>
            <a:r>
              <a:rPr lang="en-US" sz="2000" i="1" dirty="0" err="1">
                <a:solidFill>
                  <a:schemeClr val="bg1"/>
                </a:solidFill>
              </a:rPr>
              <a:t>Инженерна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геоекология</a:t>
            </a:r>
            <a:r>
              <a:rPr lang="en-US" sz="2000" i="1" dirty="0">
                <a:solidFill>
                  <a:schemeClr val="bg1"/>
                </a:solidFill>
              </a:rPr>
              <a:t>“, 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</a:rPr>
              <a:t>Минно-геоложки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</a:rPr>
              <a:t>университет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 „</a:t>
            </a:r>
            <a:r>
              <a:rPr lang="en-US" sz="2000" i="1" dirty="0" err="1">
                <a:solidFill>
                  <a:schemeClr val="bg1"/>
                </a:solidFill>
                <a:effectLst/>
              </a:rPr>
              <a:t>Св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. </a:t>
            </a:r>
            <a:r>
              <a:rPr lang="en-US" sz="2000" i="1" dirty="0" err="1">
                <a:solidFill>
                  <a:schemeClr val="bg1"/>
                </a:solidFill>
                <a:effectLst/>
              </a:rPr>
              <a:t>Иван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</a:rPr>
              <a:t>Рилски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“</a:t>
            </a:r>
            <a:endParaRPr lang="bg-BG" sz="2000" dirty="0">
              <a:solidFill>
                <a:schemeClr val="bg1"/>
              </a:solidFill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i="1" dirty="0">
                <a:solidFill>
                  <a:schemeClr val="bg1"/>
                </a:solidFill>
                <a:effectLst/>
              </a:rPr>
              <a:t>E-mail: nikolovkaloyan@gmail.com</a:t>
            </a:r>
            <a:endParaRPr lang="en-US" sz="2000" dirty="0">
              <a:solidFill>
                <a:schemeClr val="bg1"/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63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BEB78E-76FA-7E03-710A-E57A266C9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9620" y="1538029"/>
            <a:ext cx="6262830" cy="42567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165743-6DC7-F0C6-CA86-228E12CA6C06}"/>
              </a:ext>
            </a:extLst>
          </p:cNvPr>
          <p:cNvSpPr txBox="1">
            <a:spLocks/>
          </p:cNvSpPr>
          <p:nvPr/>
        </p:nvSpPr>
        <p:spPr>
          <a:xfrm>
            <a:off x="7249886" y="1382485"/>
            <a:ext cx="4264251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3C8982-75F7-712B-3680-C3816EED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86" y="1143000"/>
            <a:ext cx="3613604" cy="1320800"/>
          </a:xfrm>
        </p:spPr>
        <p:txBody>
          <a:bodyPr>
            <a:noAutofit/>
          </a:bodyPr>
          <a:lstStyle/>
          <a:p>
            <a:pPr algn="just"/>
            <a:endParaRPr lang="en-GB" sz="2400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A5FE76-9B28-F1F0-1FA1-ACED67A1B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84686"/>
              </p:ext>
            </p:extLst>
          </p:nvPr>
        </p:nvGraphicFramePr>
        <p:xfrm>
          <a:off x="677863" y="1538029"/>
          <a:ext cx="4637315" cy="4809300"/>
        </p:xfrm>
        <a:graphic>
          <a:graphicData uri="http://schemas.openxmlformats.org/drawingml/2006/table">
            <a:tbl>
              <a:tblPr firstRow="1" firstCol="1" bandRow="1"/>
              <a:tblGrid>
                <a:gridCol w="4637315">
                  <a:extLst>
                    <a:ext uri="{9D8B030D-6E8A-4147-A177-3AD203B41FA5}">
                      <a16:colId xmlns:a16="http://schemas.microsoft.com/office/drawing/2014/main" val="759523154"/>
                    </a:ext>
                  </a:extLst>
                </a:gridCol>
              </a:tblGrid>
              <a:tr h="455115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400" b="1" kern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Микробна</a:t>
                      </a:r>
                      <a:r>
                        <a:rPr lang="en-GB" sz="24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kern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обезсоляваща</a:t>
                      </a:r>
                      <a:r>
                        <a:rPr lang="en-GB" sz="24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kern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клетка</a:t>
                      </a:r>
                      <a:r>
                        <a:rPr lang="en-GB" sz="24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(MDC)</a:t>
                      </a:r>
                      <a:endParaRPr lang="bg-BG" sz="2400" b="1" kern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bg-BG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Обезсоляване на вода и производство на енергия; разделяне на микробните процеси и потока на пречистените води в отделни обеми, вграждане на допълнителна обезсоляваща камера между анода и катода.</a:t>
                      </a:r>
                      <a:endParaRPr lang="en-GB" sz="2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en-GB" sz="24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7630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DCB20F9-D1C7-169F-5F54-653BA6995828}"/>
              </a:ext>
            </a:extLst>
          </p:cNvPr>
          <p:cNvSpPr txBox="1">
            <a:spLocks/>
          </p:cNvSpPr>
          <p:nvPr/>
        </p:nvSpPr>
        <p:spPr>
          <a:xfrm>
            <a:off x="291909" y="191391"/>
            <a:ext cx="109154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4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микроорганизми като катализатори/</a:t>
            </a:r>
            <a:br>
              <a:rPr lang="en-GB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6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E74C-827A-6A71-4B8C-673B86E8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48" y="1788657"/>
            <a:ext cx="4556352" cy="4151319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Микробна електросинтеза (MES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Химична биосинтеза с външно електричество, приложено чрез електроактивни микроорганизми, използваща електрони, доставени от катод, за намаляване на CO2 и превръщането му в ценни органични съединения, като метан, ацетат или други химикали.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C72DF4-477C-2836-1AB6-975B65D8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48" y="373518"/>
            <a:ext cx="85963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7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микроорганизми като катализатори/</a:t>
            </a:r>
            <a:br>
              <a:rPr lang="en-GB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39AE6-BF58-90DD-5BFC-E1463E3A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52" y="1788657"/>
            <a:ext cx="6096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061CD2-9EBE-7AD0-E2E1-18C85048C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804" y="1912211"/>
            <a:ext cx="5595310" cy="40862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74AAD3-A6EB-C472-D5AE-081FE8F81A22}"/>
              </a:ext>
            </a:extLst>
          </p:cNvPr>
          <p:cNvSpPr txBox="1">
            <a:spLocks/>
          </p:cNvSpPr>
          <p:nvPr/>
        </p:nvSpPr>
        <p:spPr>
          <a:xfrm>
            <a:off x="894728" y="2294155"/>
            <a:ext cx="462580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Микробни слънчеви клетки (МСК) 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Използване на </a:t>
            </a:r>
            <a:r>
              <a:rPr lang="bg-BG" sz="2400" dirty="0" err="1">
                <a:solidFill>
                  <a:schemeClr val="accent1">
                    <a:lumMod val="75000"/>
                  </a:schemeClr>
                </a:solidFill>
              </a:rPr>
              <a:t>фотоавтотрофни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микроби или висши растения за улавяне и преобразуване на слънчевата енергия в електричество или продукти чрез фотосинтеза, успоредно с възстановяване на околната среда.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A43858-A7BF-BDF5-5B29-C0DAEEA4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1" y="199117"/>
            <a:ext cx="983773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7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микроорганизми като катализатори/</a:t>
            </a:r>
            <a:br>
              <a:rPr lang="en-GB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0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17623-0012-5AC0-1E36-B84CBD09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2126117"/>
            <a:ext cx="3940630" cy="3880773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Растително-микробна горивна клетка (РМК)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Производство 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енергия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растително-асоциирани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системи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които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преобразуват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слънчевата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енергия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електричество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чрез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симбиотична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връзка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между растения 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почвени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ризосферни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бактерии.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0410F-1775-2366-B627-991DD8B7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2068286"/>
            <a:ext cx="5319339" cy="41801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3C108E-81C1-F8B7-3AC4-75FC2945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7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микроорганизми като катализатори/</a:t>
            </a:r>
            <a:br>
              <a:rPr lang="en-GB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2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411D-A9DD-9836-584E-2520593D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291427"/>
            <a:ext cx="3907973" cy="3880773"/>
          </a:xfrm>
        </p:spPr>
        <p:txBody>
          <a:bodyPr>
            <a:normAutofit/>
          </a:bodyPr>
          <a:lstStyle/>
          <a:p>
            <a:pPr algn="just"/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Ензимна горивна клетка (ЕГК)</a:t>
            </a:r>
          </a:p>
          <a:p>
            <a:pPr marL="0" indent="0" algn="just">
              <a:buNone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Производство на електроенергия чрез използване на пречистени ензими за катализиране на анодни и катодни реакции вместо традиционни катализатори на метална основа.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B396A-42CB-BC36-9311-885AC898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7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ензими като катализатори/</a:t>
            </a:r>
            <a:br>
              <a:rPr lang="en-GB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675A5-F381-4F17-53CD-ADCEF537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39996"/>
            <a:ext cx="4996543" cy="43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5D7D65-D741-8E15-CC7A-073E9A92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253593"/>
            <a:ext cx="85963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7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ензими като катализатори/</a:t>
            </a:r>
            <a:br>
              <a:rPr lang="en-GB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bg-BG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B1DF7-C7DA-2F04-0D06-7403F354E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1917"/>
            <a:ext cx="4833258" cy="49395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67F4A9-332E-4CCF-EDAF-4CBBE07ACAA0}"/>
              </a:ext>
            </a:extLst>
          </p:cNvPr>
          <p:cNvSpPr txBox="1">
            <a:spLocks/>
          </p:cNvSpPr>
          <p:nvPr/>
        </p:nvSpPr>
        <p:spPr>
          <a:xfrm>
            <a:off x="1262742" y="1977563"/>
            <a:ext cx="390797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Ензимна </a:t>
            </a:r>
            <a:r>
              <a:rPr lang="bg-BG" sz="2400" b="1" dirty="0" err="1">
                <a:solidFill>
                  <a:schemeClr val="accent1">
                    <a:lumMod val="75000"/>
                  </a:schemeClr>
                </a:solidFill>
              </a:rPr>
              <a:t>биоелектросинтеза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Химична биосинтеза чрез ензими за производство на целеви химикали - извънклетъчни механизми за електронен трансфер за подобряване на клетъчните метаболитни процеси.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4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9979-EDCD-C977-780F-37B3D59F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7" y="261257"/>
            <a:ext cx="9426424" cy="13208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Перспективи на биоелектрохимичните системи (БЕС) за опазване на околната среда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B973-8781-3A6F-0BB1-0FA3CCD2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1601"/>
            <a:ext cx="9292167" cy="46697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Биоелектрохимичните системи (БЕС) предлагат значителни екологични предимства: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при пречистването на отпадъчни води;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възстановяването на ресурси;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намаляване на емисиите на парникови газове. 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могат да преобразуват органичните замърсители директно в електричество; 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да произвеждат водород и други горива;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намаляват оперативните разходи;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повишават устойчивостта в управлението на отпадъчните води;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оползотворяването на ресурсите, в съответствие с принципите на кръговата икономика;</a:t>
            </a:r>
          </a:p>
          <a:p>
            <a:pPr algn="just"/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намаляване на въглеродните емисии и парниковите газове;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6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391D9-3828-F1D4-09E2-EA0C6590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09145"/>
            <a:ext cx="3300646" cy="44638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Фактори, влияещи върху производителността на биоелектрохимичните системи (БЕС)</a:t>
            </a:r>
            <a:b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77B8-7AF6-D233-F529-15757B66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0" y="1254050"/>
            <a:ext cx="6930049" cy="4603900"/>
          </a:xfrm>
        </p:spPr>
        <p:txBody>
          <a:bodyPr anchor="ctr">
            <a:noAutofit/>
          </a:bodyPr>
          <a:lstStyle/>
          <a:p>
            <a:pPr algn="just"/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Биологични фактори: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биологичният състав и активност на микробната общност;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наличието на електрогенни или </a:t>
            </a:r>
            <a:r>
              <a:rPr lang="bg-BG" sz="2000" dirty="0" err="1">
                <a:solidFill>
                  <a:schemeClr val="accent1">
                    <a:lumMod val="75000"/>
                  </a:schemeClr>
                </a:solidFill>
              </a:rPr>
              <a:t>електротрофни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 микроорганизми;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използването на </a:t>
            </a:r>
            <a:r>
              <a:rPr lang="bg-BG" sz="2000" dirty="0" err="1">
                <a:solidFill>
                  <a:schemeClr val="accent1">
                    <a:lumMod val="75000"/>
                  </a:schemeClr>
                </a:solidFill>
              </a:rPr>
              <a:t>електроавтотрофни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 сулфат-редуциращи бактерии като биокатализатори;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образуването на плътни и добре прилепнали биофилми върху повърхностите на електродите;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характеристиките на субстрата - вид, концентрация и </a:t>
            </a:r>
            <a:r>
              <a:rPr lang="bg-BG" sz="2000" dirty="0" err="1">
                <a:solidFill>
                  <a:schemeClr val="accent1">
                    <a:lumMod val="75000"/>
                  </a:schemeClr>
                </a:solidFill>
              </a:rPr>
              <a:t>биоразградимост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наличието на токсични метали, соли или други </a:t>
            </a:r>
            <a:r>
              <a:rPr lang="bg-BG" sz="2000" dirty="0" err="1">
                <a:solidFill>
                  <a:schemeClr val="accent1">
                    <a:lumMod val="75000"/>
                  </a:schemeClr>
                </a:solidFill>
              </a:rPr>
              <a:t>инхибиторни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 съединения.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49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F0C3C9-BF46-474A-607D-4414B139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88" y="809036"/>
            <a:ext cx="3739426" cy="44638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Фактори, влияещи върху производителността на биоелектрохимичните системи (БЕС)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48BF-119B-0DE8-DE66-93B68276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469" y="1109145"/>
            <a:ext cx="7350643" cy="4603900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Фактори, свързани с електрода -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материали и свойства: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материали на основата на въглерод, като графитен филц, въглеродна тъкан и въглеродни нанотръби, се използват често поради високата им проводимост, биосъвместимост и химическа стабилност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увеличената повърхност и порьозност насърчават закрепването на биофилм и подобряват генерирането на ток;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намаленото разстояние между електродите минимизира вътрешното съпротивление и подобрява изходната мощност;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електрокаталитичната активност на повърхността на електрода също влияе върху кинетиката на </a:t>
            </a:r>
            <a:r>
              <a:rPr lang="bg-BG" sz="2000" dirty="0" err="1">
                <a:solidFill>
                  <a:schemeClr val="accent1">
                    <a:lumMod val="75000"/>
                  </a:schemeClr>
                </a:solidFill>
              </a:rPr>
              <a:t>редокс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 реакцията и загубите от свръхпотенциал. 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3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E35ED-5EB1-4AE8-CFDE-75D4FDD5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34" y="1596572"/>
            <a:ext cx="9522580" cy="3880773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Електрохимични и конструктивни параметри влияещи пряко върху ефективността на BE системата: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i="1" dirty="0">
                <a:solidFill>
                  <a:schemeClr val="accent1">
                    <a:lumMod val="75000"/>
                  </a:schemeClr>
                </a:solidFill>
              </a:rPr>
              <a:t>вътрешно съпротивление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- по-ниското вътрешно съпротивление, което отразява минимизирани </a:t>
            </a:r>
            <a:r>
              <a:rPr lang="bg-BG" sz="2400" dirty="0" err="1">
                <a:solidFill>
                  <a:schemeClr val="accent1">
                    <a:lumMod val="75000"/>
                  </a:schemeClr>
                </a:solidFill>
              </a:rPr>
              <a:t>омически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, активационни и концентрационни загуби, съответства на по-висока плътност на мощността.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i="1" dirty="0">
                <a:solidFill>
                  <a:schemeClr val="accent1">
                    <a:lumMod val="75000"/>
                  </a:schemeClr>
                </a:solidFill>
              </a:rPr>
              <a:t>външно натоварване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i="1" dirty="0">
                <a:solidFill>
                  <a:schemeClr val="accent1">
                    <a:lumMod val="75000"/>
                  </a:schemeClr>
                </a:solidFill>
              </a:rPr>
              <a:t>електроден потенциал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влияят пряко върху ефективността на BE системата;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i="1" dirty="0">
                <a:solidFill>
                  <a:schemeClr val="accent1">
                    <a:lumMod val="75000"/>
                  </a:schemeClr>
                </a:solidFill>
              </a:rPr>
              <a:t>конфигурацията на реактора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(дали е еднокамерен, двукамерен или подреден), която определя характеристиките на </a:t>
            </a:r>
            <a:r>
              <a:rPr lang="bg-BG" sz="2400" dirty="0" err="1">
                <a:solidFill>
                  <a:schemeClr val="accent1">
                    <a:lumMod val="75000"/>
                  </a:schemeClr>
                </a:solidFill>
              </a:rPr>
              <a:t>масопреноса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163C86-BC75-704D-155A-A3CE0BF2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8343"/>
            <a:ext cx="9195480" cy="13208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Фактори, влияещи върху производителността на биоелектрохимичните системи (БЕС)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6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29C75-FB0A-20D6-7F0A-C77667D7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944563"/>
            <a:ext cx="4008734" cy="4530951"/>
          </a:xfrm>
        </p:spPr>
        <p:txBody>
          <a:bodyPr anchor="ctr">
            <a:normAutofit/>
          </a:bodyPr>
          <a:lstStyle/>
          <a:p>
            <a:r>
              <a:rPr lang="bg-BG" sz="2400" b="1" dirty="0"/>
              <a:t>Биоелектрохимичните системи (БЕС) са:</a:t>
            </a:r>
            <a:br>
              <a:rPr lang="bg-BG" sz="2400" b="1" dirty="0"/>
            </a:br>
            <a:endParaRPr lang="en-GB" sz="24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4377CD-2DFE-0F49-1960-C7270BBC2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537169"/>
              </p:ext>
            </p:extLst>
          </p:nvPr>
        </p:nvGraphicFramePr>
        <p:xfrm>
          <a:off x="4916552" y="944563"/>
          <a:ext cx="7133933" cy="540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97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30C9-EE23-DA14-8E8A-50698F09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91" y="1246189"/>
            <a:ext cx="9196010" cy="3880773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Фактори на околната среда: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температурата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- влияе както върху скоростта на микробния метаболизъм, така и върху кинетиката на електрохимичните реакции, като по-високите температури обикновено повишават активността до оптимални скорости;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разтвореният кислород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играе двойна роля: той може да служи като </a:t>
            </a:r>
            <a:r>
              <a:rPr lang="bg-BG" sz="2400" dirty="0" err="1">
                <a:solidFill>
                  <a:schemeClr val="accent1">
                    <a:lumMod val="75000"/>
                  </a:schemeClr>
                </a:solidFill>
              </a:rPr>
              <a:t>акцептор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на електрони на катода, но може да действа като нежелан електронен </a:t>
            </a:r>
            <a:r>
              <a:rPr lang="bg-BG" sz="2400" dirty="0" err="1">
                <a:solidFill>
                  <a:schemeClr val="accent1">
                    <a:lumMod val="75000"/>
                  </a:schemeClr>
                </a:solidFill>
              </a:rPr>
              <a:t>поглътител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, ако </a:t>
            </a:r>
            <a:r>
              <a:rPr lang="bg-BG" sz="2400" dirty="0" err="1">
                <a:solidFill>
                  <a:schemeClr val="accent1">
                    <a:lumMod val="75000"/>
                  </a:schemeClr>
                </a:solidFill>
              </a:rPr>
              <a:t>дифундира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в анодната камера;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солеността и проводимостта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влияят върху йонния транспорт и осмотичното напрежение;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b="1" dirty="0" err="1">
                <a:solidFill>
                  <a:schemeClr val="accent1">
                    <a:lumMod val="75000"/>
                  </a:schemeClr>
                </a:solidFill>
              </a:rPr>
              <a:t>редокс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 условията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влияят върху микробния метаболизъм и електрохимичната ефективност.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C9AD3C-9D8E-64DE-B6CF-EB2F83F8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20" y="254209"/>
            <a:ext cx="8596312" cy="13208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Фактори, влияещи върху производителността на биоелектрохимичните системи (БЕС)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8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03B3-CA7B-6551-E869-1A043053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3067"/>
            <a:ext cx="6505575" cy="4351866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Работен и технологичен режим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i="1" dirty="0">
                <a:solidFill>
                  <a:schemeClr val="accent1">
                    <a:lumMod val="75000"/>
                  </a:schemeClr>
                </a:solidFill>
              </a:rPr>
              <a:t>хидравлично време на задържане (HRT)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- по-дългите HRT насърчават по-високото използване на субстрата и ефективността на третирането;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i="1" dirty="0">
                <a:solidFill>
                  <a:schemeClr val="accent1">
                    <a:lumMod val="75000"/>
                  </a:schemeClr>
                </a:solidFill>
              </a:rPr>
              <a:t>дебит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 - прекомерните скорости на потока могат да предизвикат напрежение на срязване и отлепване на биофилма;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i="1" dirty="0">
                <a:solidFill>
                  <a:schemeClr val="accent1">
                    <a:lumMod val="75000"/>
                  </a:schemeClr>
                </a:solidFill>
              </a:rPr>
              <a:t>интензитет на смесване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- има силно влияние върху производителността на БЕС;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i="1" dirty="0">
                <a:solidFill>
                  <a:schemeClr val="accent1">
                    <a:lumMod val="75000"/>
                  </a:schemeClr>
                </a:solidFill>
              </a:rPr>
              <a:t>стартиране и аклиматизация на биофилма;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i="1" dirty="0">
                <a:solidFill>
                  <a:schemeClr val="accent1">
                    <a:lumMod val="75000"/>
                  </a:schemeClr>
                </a:solidFill>
              </a:rPr>
              <a:t>повишено вътрешно съпротивление;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i="1" dirty="0">
                <a:solidFill>
                  <a:schemeClr val="accent1">
                    <a:lumMod val="75000"/>
                  </a:schemeClr>
                </a:solidFill>
              </a:rPr>
              <a:t>неравномерно разпределение на потока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изборът на работен режим (партиден, непрекъснат или с подаване) определя общата стабилност и производителност на системата.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B9F195-C616-64DA-6BB3-48802CD5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7" y="1253067"/>
            <a:ext cx="4111971" cy="4351866"/>
          </a:xfrm>
        </p:spPr>
        <p:txBody>
          <a:bodyPr anchor="ctr">
            <a:normAutofit/>
          </a:bodyPr>
          <a:lstStyle/>
          <a:p>
            <a:r>
              <a:rPr lang="bg-BG" sz="2800" b="1" dirty="0">
                <a:solidFill>
                  <a:schemeClr val="bg1"/>
                </a:solidFill>
              </a:rPr>
              <a:t>Фактори, влияещи върху производителността на биоелектрохимичните системи (БЕС)</a:t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C4188-44E6-18F6-74D5-438B1D351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3067"/>
            <a:ext cx="6735297" cy="4351866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Микробните горивни клетки (MFC)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- подходящи за отпадъчни води с ниска концентрация, където производството на електроенергия се извършва едновременно с отстраняването на замърсители; </a:t>
            </a:r>
          </a:p>
          <a:p>
            <a:pPr algn="just"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Микробните </a:t>
            </a:r>
            <a:r>
              <a:rPr lang="bg-BG" sz="2000" b="1" dirty="0" err="1">
                <a:solidFill>
                  <a:schemeClr val="accent1">
                    <a:lumMod val="75000"/>
                  </a:schemeClr>
                </a:solidFill>
              </a:rPr>
              <a:t>електролизни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 клетки (MEC)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- по-подходящи са за киселинни и богати на метали отпадъчни води, тъй като прилагането на малко външно напрежение подобрява намаляването и възстановяването на металите;</a:t>
            </a:r>
          </a:p>
          <a:p>
            <a:pPr algn="just"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Микробните обезсоляващи клетки (MDC)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са ефективни за солени минни води, позволявайки едновременно обезсоляване и пречистване; </a:t>
            </a:r>
          </a:p>
          <a:p>
            <a:pPr algn="just"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Хибридни конфигурации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, като MEC-SRB системи или MFC-изградени влажни зони, могат да обработват сложни отпадъчни води, съдържащи смеси от метали, сулфати и органични вещества;</a:t>
            </a:r>
          </a:p>
          <a:p>
            <a:pPr algn="just">
              <a:lnSpc>
                <a:spcPct val="9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Системи за микробен електросинтез (MES)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- за преобразуване на въглеродния диоксид в хвостохранилищата в продукти с добавена стойност.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31028-9356-B4D1-9FA0-A5D1CD4E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3300" b="1">
                <a:solidFill>
                  <a:schemeClr val="bg1"/>
                </a:solidFill>
              </a:rPr>
              <a:t>Конфигурации на BES в зависимост от типа отпадъчни води от минни предприятия</a:t>
            </a:r>
            <a:endParaRPr lang="en-GB" sz="33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325DF-BD07-A274-7470-F491614F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bg-BG" sz="2400" dirty="0">
                <a:solidFill>
                  <a:srgbClr val="FFFFFF"/>
                </a:solidFill>
              </a:rPr>
              <a:t>Интегрирането на BES в пречистването на отпадъчни води от минното дело позволява преход към възстановяване на ресурсите и кръговрата. </a:t>
            </a:r>
            <a:br>
              <a:rPr lang="bg-BG" sz="2400" dirty="0">
                <a:solidFill>
                  <a:srgbClr val="FFFFFF"/>
                </a:solidFill>
              </a:rPr>
            </a:b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8646E-92F9-CA5B-FEA9-4C38A837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043" y="1145988"/>
            <a:ext cx="7598227" cy="5175624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 err="1">
                <a:solidFill>
                  <a:schemeClr val="bg1"/>
                </a:solidFill>
              </a:rPr>
              <a:t>Възстановяваване</a:t>
            </a:r>
            <a:r>
              <a:rPr lang="bg-BG" dirty="0">
                <a:solidFill>
                  <a:schemeClr val="bg1"/>
                </a:solidFill>
              </a:rPr>
              <a:t> на ценни метали като мед, цинк, никел, хром и др. могат да бъдат възстановени в елементарната им форма на катода, което предлага икономическа стойност и намалява екологичното натоварване от изхвърлянето на метали;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Сулфидът и елементарната сяра, получени чрез редукция на сулфати, също могат да бъдат възстановени и използвани повторно в промишлени приложения;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Освен това енергията може да бъде възстановена чрез производство на електроенергия в MFC или чрез енергийно ефективна работа на MEC;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Пречистената вода от BES може да бъде рециклирана в минните вериги, намалявайки потреблението на прясна вода;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bg1"/>
                </a:solidFill>
              </a:rPr>
              <a:t>BES допринасят за значителни ползи за опазването на околната среда. Те намаляват токсичността на металите и киселинното натоварване в отпадъчните води, минимизират генерирането на утайки в сравнение с конвенционалните обработки и намаляват общия въглероден отпечатък чрез намалено използване на химикали и потенциално производство на енергия. Чрез стабилизиране на води от хвостохранилищата и възстановяване на ценни продукти, BES помагат за смекчаване на дългосрочните екологични задължения, свързани с минните операции.</a:t>
            </a:r>
            <a:endParaRPr lang="en-GB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8B444-A0FE-2BB8-D3B3-4BC69679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505575" cy="50933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Благодарности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Това изследване е в изпълнение на проект BG05SFPR001-3.004-0002-C01 „Развитие и усъвършенстване на професионалното и интердисциплинарно образование в техническите и икономическите науки и повишаване на изследователския капацитет на добивната промишленост чрез проектно-базирани докторантски обучения“, финансиран от Програма „Образование“, съфинансирана от Европейския съюз.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C748A-DC52-1C21-8E4D-6701DFA1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1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8D873-9394-B3E6-A628-EBA247E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1CFD1-0156-E94B-E774-DED942F3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043" y="609601"/>
            <a:ext cx="6429337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3200" dirty="0">
                <a:solidFill>
                  <a:srgbClr val="FFFFFF"/>
                </a:solidFill>
              </a:rPr>
              <a:t>   </a:t>
            </a:r>
            <a:r>
              <a:rPr lang="bg-BG" sz="3200" dirty="0">
                <a:solidFill>
                  <a:schemeClr val="bg1"/>
                </a:solidFill>
              </a:rPr>
              <a:t>БЛАГОДАРЯ ЗА ВНИМАНИЕТО!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00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8EF7-ABC1-44DD-2B28-78AFC23C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20834"/>
            <a:ext cx="10613572" cy="75888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75000"/>
                  </a:schemeClr>
                </a:solidFill>
              </a:rPr>
              <a:t>Отпадъчни води от минно-добивната промишленост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2F8A66-79FA-7ABD-CFD3-A66F6DBA9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044" y="1248228"/>
            <a:ext cx="2627953" cy="2627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DEFBD-4C46-2626-56F8-23763509A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965" y="1248228"/>
            <a:ext cx="3564990" cy="538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F0315-3022-D4DB-187A-FA4A5C23E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515" y="1248228"/>
            <a:ext cx="4142243" cy="53889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52C0F6-AA51-A0B5-F9A6-D0EBF6F3E559}"/>
              </a:ext>
            </a:extLst>
          </p:cNvPr>
          <p:cNvSpPr txBox="1">
            <a:spLocks/>
          </p:cNvSpPr>
          <p:nvPr/>
        </p:nvSpPr>
        <p:spPr>
          <a:xfrm>
            <a:off x="147271" y="4292092"/>
            <a:ext cx="3804244" cy="758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000" b="1" dirty="0" err="1">
                <a:solidFill>
                  <a:schemeClr val="accent1">
                    <a:lumMod val="75000"/>
                  </a:schemeClr>
                </a:solidFill>
              </a:rPr>
              <a:t>рН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 между 1,8 – 7,0;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altLang="en-US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bg-BG" altLang="en-US" sz="2000" b="1" dirty="0" err="1">
                <a:solidFill>
                  <a:schemeClr val="accent1">
                    <a:lumMod val="75000"/>
                  </a:schemeClr>
                </a:solidFill>
              </a:rPr>
              <a:t>Eh</a:t>
            </a:r>
            <a:r>
              <a:rPr lang="bg-BG" altLang="en-US" sz="2000" b="1" dirty="0">
                <a:solidFill>
                  <a:schemeClr val="accent1">
                    <a:lumMod val="75000"/>
                  </a:schemeClr>
                </a:solidFill>
              </a:rPr>
              <a:t>) между +80 и -40 </a:t>
            </a:r>
            <a:r>
              <a:rPr lang="bg-BG" altLang="en-US" sz="2000" b="1" dirty="0" err="1">
                <a:solidFill>
                  <a:schemeClr val="accent1">
                    <a:lumMod val="75000"/>
                  </a:schemeClr>
                </a:solidFill>
              </a:rPr>
              <a:t>mV</a:t>
            </a:r>
            <a:r>
              <a:rPr lang="bg-BG" altLang="en-US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altLang="en-US" sz="2000" b="1" dirty="0">
                <a:solidFill>
                  <a:schemeClr val="accent1">
                    <a:lumMod val="75000"/>
                  </a:schemeClr>
                </a:solidFill>
              </a:rPr>
              <a:t>тежките метали и радиоактивни елементи  в разтворима форма.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6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19CFC-23D5-11D7-1A2A-8439DCC3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bg-BG" sz="2800" b="1"/>
              <a:t>Конвенционалните технологии</a:t>
            </a:r>
            <a:endParaRPr lang="en-GB" sz="2800" b="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50B0F716-1B26-E326-1798-DA35CBAF2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76832"/>
              </p:ext>
            </p:extLst>
          </p:nvPr>
        </p:nvGraphicFramePr>
        <p:xfrm>
          <a:off x="4916553" y="0"/>
          <a:ext cx="6861790" cy="673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30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C75A6-75B8-14C4-4BD5-7A2EB72B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05" y="244929"/>
            <a:ext cx="10197494" cy="10994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b="1" dirty="0"/>
              <a:t>Недостатъци на конвенционалните технологии</a:t>
            </a:r>
            <a:endParaRPr lang="en-GB" b="1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D1E32A-D679-08FB-C5E7-72BC1199D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17459"/>
              </p:ext>
            </p:extLst>
          </p:nvPr>
        </p:nvGraphicFramePr>
        <p:xfrm>
          <a:off x="1286933" y="1344386"/>
          <a:ext cx="10456334" cy="526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70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7E571-4580-1145-8DEA-2C840A1A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bg-BG" sz="4400" b="1"/>
              <a:t>Предимства на БЕС</a:t>
            </a:r>
            <a:endParaRPr lang="en-GB" sz="4400" b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A911E7-21C0-217E-D695-63DF32C5C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71096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50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27CB9-6D15-167D-A803-25C6921C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3100" b="1">
                <a:solidFill>
                  <a:schemeClr val="accent1">
                    <a:lumMod val="75000"/>
                  </a:schemeClr>
                </a:solidFill>
              </a:rPr>
              <a:t>Видове биоелектрохимични системи (BES)</a:t>
            </a:r>
            <a:br>
              <a:rPr lang="en-GB" sz="3100">
                <a:solidFill>
                  <a:schemeClr val="accent1">
                    <a:lumMod val="75000"/>
                  </a:schemeClr>
                </a:solidFill>
              </a:rPr>
            </a:br>
            <a:endParaRPr lang="en-GB" sz="3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585B-C502-CA1A-9854-2E6F383F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556657"/>
            <a:ext cx="9911442" cy="46917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	Видове BES, проектирани за специфични приложения, като: </a:t>
            </a:r>
          </a:p>
          <a:p>
            <a:pPr algn="just">
              <a:lnSpc>
                <a:spcPct val="90000"/>
              </a:lnSpc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пречистване на отпадъчни води;</a:t>
            </a:r>
          </a:p>
          <a:p>
            <a:pPr algn="just">
              <a:lnSpc>
                <a:spcPct val="90000"/>
              </a:lnSpc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оползотворяване на енергия или;</a:t>
            </a:r>
          </a:p>
          <a:p>
            <a:pPr algn="just">
              <a:lnSpc>
                <a:spcPct val="90000"/>
              </a:lnSpc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оползотворяване на ресурси.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    Като цяло, системите за биоелектрохимични системи могат да бъдат класифицирани в две основни категории въз основа на вида на използвания катализатор: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първата включва устройства, използващи микроорганизми като катализатори;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втората разчита на ензими за задвижване на реакциите.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4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D754-6F44-C6CA-0032-844D1364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20" y="1767114"/>
            <a:ext cx="4350251" cy="3880773"/>
          </a:xfrm>
        </p:spPr>
        <p:txBody>
          <a:bodyPr>
            <a:noAutofit/>
          </a:bodyPr>
          <a:lstStyle/>
          <a:p>
            <a:pPr algn="just"/>
            <a:r>
              <a:rPr lang="bg-BG" sz="20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Микробна горивна клетка (MFC)</a:t>
            </a:r>
            <a:endParaRPr lang="en-GB" sz="2000" b="1" kern="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Генериране на електричество чрез използване на електроактивни микроорганизми, които окисляват органичната материя на анода, освобождавайки електрони и протони. Електроните преминават през външна верига към катода, произвеждайки ток, а протоните преминават през мембрана. В катода протича редукционна реакция между електрони, </a:t>
            </a:r>
            <a:r>
              <a:rPr lang="bg-BG" sz="2000" kern="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акцептор</a:t>
            </a:r>
            <a:r>
              <a:rPr lang="bg-BG" sz="2000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електрони (като кислород) и протони, произвеждайки H</a:t>
            </a:r>
            <a:r>
              <a:rPr lang="bg-BG" sz="1000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bg-BG" sz="2000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</a:t>
            </a:r>
            <a:endParaRPr lang="en-GB" sz="20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0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0BCD1C-644E-F6BE-BBB8-EFF010CE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05" y="446314"/>
            <a:ext cx="1091542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7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микроорганизми като катализатори/</a:t>
            </a:r>
            <a:br>
              <a:rPr lang="en-GB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F37BE-8859-70A5-0EA2-4D5A55F29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505" y="1943099"/>
            <a:ext cx="6547042" cy="37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8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14BF-26A4-8F48-CEE1-84EEB0BE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20" y="1711771"/>
            <a:ext cx="4264251" cy="3880773"/>
          </a:xfrm>
        </p:spPr>
        <p:txBody>
          <a:bodyPr>
            <a:noAutofit/>
          </a:bodyPr>
          <a:lstStyle/>
          <a:p>
            <a:pPr algn="just"/>
            <a:r>
              <a:rPr lang="bg-BG" sz="24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Микробна </a:t>
            </a:r>
            <a:r>
              <a:rPr lang="bg-BG" sz="2400" b="1" kern="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електролизна</a:t>
            </a:r>
            <a:r>
              <a:rPr lang="bg-BG" sz="24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клетка (MEC)</a:t>
            </a:r>
            <a:endParaRPr lang="en-GB" sz="2400" b="1" kern="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400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на водород и електролиза на вода с допълнително прилагане на напрежение, за да се даде възможност за редукция на продуктите на катода с потенциално по-висок добив на енергия. Електроните и протоните се </a:t>
            </a:r>
            <a:r>
              <a:rPr lang="bg-BG" sz="2400" kern="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рекомбинират</a:t>
            </a:r>
            <a:r>
              <a:rPr lang="bg-BG" sz="2400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катода, за да образуват водороден газ или други редуцирани продукти.</a:t>
            </a:r>
            <a:endParaRPr lang="en-GB" sz="24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DCC4A-C412-233E-1C3C-80AA1481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199" y="1815696"/>
            <a:ext cx="6663173" cy="41333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F6E9AD-AA57-5440-C986-E2BF1616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20" y="163285"/>
            <a:ext cx="100445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Класификация на БЕС въз основа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на вида на използвания катализатор </a:t>
            </a:r>
            <a:br>
              <a:rPr lang="bg-BG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2700" b="1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микроорганизми като катализатори/</a:t>
            </a:r>
            <a:br>
              <a:rPr lang="en-GB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439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7814</TotalTime>
  <Words>1738</Words>
  <Application>Microsoft Office PowerPoint</Application>
  <PresentationFormat>Widescreen</PresentationFormat>
  <Paragraphs>128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Arial Narrow</vt:lpstr>
      <vt:lpstr>Trebuchet MS</vt:lpstr>
      <vt:lpstr>Wingdings</vt:lpstr>
      <vt:lpstr>Wingdings 3</vt:lpstr>
      <vt:lpstr>Facet</vt:lpstr>
      <vt:lpstr>Presentation title</vt:lpstr>
      <vt:lpstr>Биоелектрохимичните системи (БЕС) са: </vt:lpstr>
      <vt:lpstr>Отпадъчни води от минно-добивната промишленост</vt:lpstr>
      <vt:lpstr>Конвенционалните технологии</vt:lpstr>
      <vt:lpstr>Недостатъци на конвенционалните технологии</vt:lpstr>
      <vt:lpstr>Предимства на БЕС</vt:lpstr>
      <vt:lpstr>Видове биоелектрохимични системи (BES) </vt:lpstr>
      <vt:lpstr>Класификация на БЕС въз основа  на вида на използвания катализатор  /микроорганизми като катализатори/  </vt:lpstr>
      <vt:lpstr>Класификация на БЕС въз основа  на вида на използвания катализатор  /микроорганизми като катализатори/  </vt:lpstr>
      <vt:lpstr> </vt:lpstr>
      <vt:lpstr>Класификация на БЕС въз основа  на вида на използвания катализатор  /микроорганизми като катализатори/  </vt:lpstr>
      <vt:lpstr>Класификация на БЕС въз основа  на вида на използвания катализатор  /микроорганизми като катализатори/  </vt:lpstr>
      <vt:lpstr>Класификация на БЕС въз основа  на вида на използвания катализатор  /микроорганизми като катализатори/  </vt:lpstr>
      <vt:lpstr>Класификация на БЕС въз основа  на вида на използвания катализатор  /ензими като катализатори/  </vt:lpstr>
      <vt:lpstr>Класификация на БЕС въз основа  на вида на използвания катализатор  /ензими като катализатори/    </vt:lpstr>
      <vt:lpstr>Перспективи на биоелектрохимичните системи (БЕС) за опазване на околната среда </vt:lpstr>
      <vt:lpstr>Фактори, влияещи върху производителността на биоелектрохимичните системи (БЕС) </vt:lpstr>
      <vt:lpstr>Фактори, влияещи върху производителността на биоелектрохимичните системи (БЕС) </vt:lpstr>
      <vt:lpstr>Фактори, влияещи върху производителността на биоелектрохимичните системи (БЕС) </vt:lpstr>
      <vt:lpstr>Фактори, влияещи върху производителността на биоелектрохимичните системи (БЕС) </vt:lpstr>
      <vt:lpstr>Фактори, влияещи върху производителността на биоелектрохимичните системи (БЕС) </vt:lpstr>
      <vt:lpstr>Конфигурации на BES в зависимост от типа отпадъчни води от минни предприятия</vt:lpstr>
      <vt:lpstr>Интегрирането на BES в пречистването на отпадъчни води от минното дело позволява преход към възстановяване на ресурсите и кръговрата.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Petia Genova</dc:creator>
  <cp:lastModifiedBy>Petia Genova</cp:lastModifiedBy>
  <cp:revision>15</cp:revision>
  <dcterms:created xsi:type="dcterms:W3CDTF">2025-11-06T07:57:23Z</dcterms:created>
  <dcterms:modified xsi:type="dcterms:W3CDTF">2025-11-17T08:14:33Z</dcterms:modified>
</cp:coreProperties>
</file>